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4" r:id="rId3"/>
    <p:sldId id="270" r:id="rId4"/>
    <p:sldId id="257" r:id="rId5"/>
    <p:sldId id="268" r:id="rId6"/>
    <p:sldId id="274" r:id="rId7"/>
    <p:sldId id="262" r:id="rId8"/>
    <p:sldId id="265" r:id="rId9"/>
    <p:sldId id="258" r:id="rId10"/>
    <p:sldId id="263" r:id="rId11"/>
    <p:sldId id="259" r:id="rId12"/>
    <p:sldId id="312" r:id="rId13"/>
    <p:sldId id="271" r:id="rId14"/>
    <p:sldId id="261" r:id="rId15"/>
    <p:sldId id="314" r:id="rId16"/>
    <p:sldId id="276" r:id="rId17"/>
    <p:sldId id="277" r:id="rId18"/>
    <p:sldId id="278" r:id="rId19"/>
    <p:sldId id="315" r:id="rId20"/>
    <p:sldId id="260" r:id="rId21"/>
    <p:sldId id="316" r:id="rId22"/>
    <p:sldId id="266" r:id="rId23"/>
    <p:sldId id="313" r:id="rId24"/>
    <p:sldId id="321" r:id="rId25"/>
    <p:sldId id="322" r:id="rId26"/>
    <p:sldId id="267" r:id="rId27"/>
    <p:sldId id="288" r:id="rId28"/>
    <p:sldId id="279" r:id="rId29"/>
    <p:sldId id="273" r:id="rId30"/>
    <p:sldId id="317" r:id="rId31"/>
    <p:sldId id="282" r:id="rId32"/>
    <p:sldId id="289" r:id="rId33"/>
    <p:sldId id="272" r:id="rId34"/>
    <p:sldId id="275" r:id="rId35"/>
    <p:sldId id="293" r:id="rId36"/>
    <p:sldId id="281" r:id="rId37"/>
    <p:sldId id="280" r:id="rId38"/>
    <p:sldId id="318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Dosis" pitchFamily="2" charset="0"/>
      <p:regular r:id="rId43"/>
      <p:bold r:id="rId44"/>
    </p:embeddedFont>
    <p:embeddedFont>
      <p:font typeface="Heebo" pitchFamily="2" charset="-79"/>
      <p:regular r:id="rId45"/>
      <p:bold r:id="rId46"/>
    </p:embeddedFont>
    <p:embeddedFont>
      <p:font typeface="Heebo SemiBold" panose="020B0604020202020204" charset="-79"/>
      <p:regular r:id="rId47"/>
      <p:bold r:id="rId48"/>
    </p:embeddedFont>
    <p:embeddedFont>
      <p:font typeface="Mulish" panose="020B0604020202020204" charset="0"/>
      <p:regular r:id="rId49"/>
      <p:bold r:id="rId50"/>
      <p:italic r:id="rId51"/>
      <p:boldItalic r:id="rId52"/>
    </p:embeddedFont>
    <p:embeddedFont>
      <p:font typeface="Nunito Light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1E1E"/>
    <a:srgbClr val="003494"/>
    <a:srgbClr val="040145"/>
    <a:srgbClr val="010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02B5D2-6CC0-4F04-8320-C8A2A19E9F2F}">
  <a:tblStyle styleId="{4602B5D2-6CC0-4F04-8320-C8A2A19E9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9C5ABD-0E81-B450-96BD-C01D16A25C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B7307-9856-4D15-0796-D99E6EE0D5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DB4CD-190A-4CD3-BE9A-7F56B49A531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B6844-2415-9370-6217-40A31AFE80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E4841-0192-7E1B-3D83-D59A361EE2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D3966-E34E-4834-93BD-F332606D0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15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28a877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28a877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>
          <a:extLst>
            <a:ext uri="{FF2B5EF4-FFF2-40B4-BE49-F238E27FC236}">
              <a16:creationId xmlns:a16="http://schemas.microsoft.com/office/drawing/2014/main" id="{6DBAE942-82F6-DFDA-DBBB-A0B49151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>
            <a:extLst>
              <a:ext uri="{FF2B5EF4-FFF2-40B4-BE49-F238E27FC236}">
                <a16:creationId xmlns:a16="http://schemas.microsoft.com/office/drawing/2014/main" id="{62EC9C66-8BD9-A581-2684-5F35663B0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>
            <a:extLst>
              <a:ext uri="{FF2B5EF4-FFF2-40B4-BE49-F238E27FC236}">
                <a16:creationId xmlns:a16="http://schemas.microsoft.com/office/drawing/2014/main" id="{FF93C91C-C509-89FF-7D3F-169CC75CD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025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81E8410B-7D83-AE99-AC26-28DEC0BF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072739ea5_12_0:notes">
            <a:extLst>
              <a:ext uri="{FF2B5EF4-FFF2-40B4-BE49-F238E27FC236}">
                <a16:creationId xmlns:a16="http://schemas.microsoft.com/office/drawing/2014/main" id="{9046D579-E51E-C274-58A9-A9055BDBE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072739ea5_12_0:notes">
            <a:extLst>
              <a:ext uri="{FF2B5EF4-FFF2-40B4-BE49-F238E27FC236}">
                <a16:creationId xmlns:a16="http://schemas.microsoft.com/office/drawing/2014/main" id="{FCC075DE-078D-B371-DEE8-DF343B3A8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3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53bc3fb8d2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53bc3fb8d2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>
          <a:extLst>
            <a:ext uri="{FF2B5EF4-FFF2-40B4-BE49-F238E27FC236}">
              <a16:creationId xmlns:a16="http://schemas.microsoft.com/office/drawing/2014/main" id="{F2AE855D-F62E-EE8E-1333-62FABDFE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4dda1946d_4_2758:notes">
            <a:extLst>
              <a:ext uri="{FF2B5EF4-FFF2-40B4-BE49-F238E27FC236}">
                <a16:creationId xmlns:a16="http://schemas.microsoft.com/office/drawing/2014/main" id="{44D8E26E-4ACC-83CE-48D1-FC3FED8F1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4dda1946d_4_2758:notes">
            <a:extLst>
              <a:ext uri="{FF2B5EF4-FFF2-40B4-BE49-F238E27FC236}">
                <a16:creationId xmlns:a16="http://schemas.microsoft.com/office/drawing/2014/main" id="{4E1331F9-4645-BC49-3041-2A159071B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64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>
          <a:extLst>
            <a:ext uri="{FF2B5EF4-FFF2-40B4-BE49-F238E27FC236}">
              <a16:creationId xmlns:a16="http://schemas.microsoft.com/office/drawing/2014/main" id="{63FEDA6F-4563-CD04-88B9-B0A016B4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>
            <a:extLst>
              <a:ext uri="{FF2B5EF4-FFF2-40B4-BE49-F238E27FC236}">
                <a16:creationId xmlns:a16="http://schemas.microsoft.com/office/drawing/2014/main" id="{148FC8A2-2315-03AD-A95A-2B8638440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>
            <a:extLst>
              <a:ext uri="{FF2B5EF4-FFF2-40B4-BE49-F238E27FC236}">
                <a16:creationId xmlns:a16="http://schemas.microsoft.com/office/drawing/2014/main" id="{BB5387BD-D2BC-EC7B-B742-BF269A7F4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25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>
          <a:extLst>
            <a:ext uri="{FF2B5EF4-FFF2-40B4-BE49-F238E27FC236}">
              <a16:creationId xmlns:a16="http://schemas.microsoft.com/office/drawing/2014/main" id="{775266F9-0513-2D7F-189A-030C6A41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>
            <a:extLst>
              <a:ext uri="{FF2B5EF4-FFF2-40B4-BE49-F238E27FC236}">
                <a16:creationId xmlns:a16="http://schemas.microsoft.com/office/drawing/2014/main" id="{CBC73A98-C1DD-105E-F06F-BE8DB44F6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>
            <a:extLst>
              <a:ext uri="{FF2B5EF4-FFF2-40B4-BE49-F238E27FC236}">
                <a16:creationId xmlns:a16="http://schemas.microsoft.com/office/drawing/2014/main" id="{56B51998-E192-77D9-276B-036D03D2A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18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>
          <a:extLst>
            <a:ext uri="{FF2B5EF4-FFF2-40B4-BE49-F238E27FC236}">
              <a16:creationId xmlns:a16="http://schemas.microsoft.com/office/drawing/2014/main" id="{6C720607-868A-3A2E-C9D3-97032FA7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>
            <a:extLst>
              <a:ext uri="{FF2B5EF4-FFF2-40B4-BE49-F238E27FC236}">
                <a16:creationId xmlns:a16="http://schemas.microsoft.com/office/drawing/2014/main" id="{73FBF8EF-7939-8A1B-8636-C3CC91E0C0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>
            <a:extLst>
              <a:ext uri="{FF2B5EF4-FFF2-40B4-BE49-F238E27FC236}">
                <a16:creationId xmlns:a16="http://schemas.microsoft.com/office/drawing/2014/main" id="{83E6089B-E0B6-122B-A40C-0F1C6F9F8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360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>
          <a:extLst>
            <a:ext uri="{FF2B5EF4-FFF2-40B4-BE49-F238E27FC236}">
              <a16:creationId xmlns:a16="http://schemas.microsoft.com/office/drawing/2014/main" id="{B892B3EE-0FDE-49FF-ABAA-EE5EDE56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>
            <a:extLst>
              <a:ext uri="{FF2B5EF4-FFF2-40B4-BE49-F238E27FC236}">
                <a16:creationId xmlns:a16="http://schemas.microsoft.com/office/drawing/2014/main" id="{16F03207-115B-3A33-B853-9438572BE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>
            <a:extLst>
              <a:ext uri="{FF2B5EF4-FFF2-40B4-BE49-F238E27FC236}">
                <a16:creationId xmlns:a16="http://schemas.microsoft.com/office/drawing/2014/main" id="{F6875142-F365-36DA-3190-A91348619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01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53bc3fb8d2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53bc3fb8d2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53bc3fb8d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53bc3fb8d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C2B52A2D-5147-F399-9797-9D8B041E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08:notes">
            <a:extLst>
              <a:ext uri="{FF2B5EF4-FFF2-40B4-BE49-F238E27FC236}">
                <a16:creationId xmlns:a16="http://schemas.microsoft.com/office/drawing/2014/main" id="{85293A95-4654-A552-B9D3-5C219AFE6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08:notes">
            <a:extLst>
              <a:ext uri="{FF2B5EF4-FFF2-40B4-BE49-F238E27FC236}">
                <a16:creationId xmlns:a16="http://schemas.microsoft.com/office/drawing/2014/main" id="{E4990EE2-1F00-F4AE-0B48-C935BC921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958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53bc3fb8d2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53bc3fb8d2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5FCDDF39-6C49-207F-A8A3-7E63B13A2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77:notes">
            <a:extLst>
              <a:ext uri="{FF2B5EF4-FFF2-40B4-BE49-F238E27FC236}">
                <a16:creationId xmlns:a16="http://schemas.microsoft.com/office/drawing/2014/main" id="{0E01E573-088D-AC7E-D672-E4E8CED25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77:notes">
            <a:extLst>
              <a:ext uri="{FF2B5EF4-FFF2-40B4-BE49-F238E27FC236}">
                <a16:creationId xmlns:a16="http://schemas.microsoft.com/office/drawing/2014/main" id="{7184E5CC-56CC-6CB0-F8E5-881CD10AD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57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24850"/>
            <a:ext cx="3503700" cy="19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19976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3419247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719976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419247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6118524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6118524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71997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7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47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47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2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2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719976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3419247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6118524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719976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3419247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118524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26611" y="36524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726600" y="1661383"/>
            <a:ext cx="5259300" cy="18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20000" y="1077450"/>
            <a:ext cx="32232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00" y="3073350"/>
            <a:ext cx="3223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4352925" y="0"/>
            <a:ext cx="4791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2873" y="-4156"/>
            <a:ext cx="9156707" cy="5195331"/>
            <a:chOff x="2873" y="-4156"/>
            <a:chExt cx="9156707" cy="5195331"/>
          </a:xfrm>
        </p:grpSpPr>
        <p:sp>
          <p:nvSpPr>
            <p:cNvPr id="83" name="Google Shape;83;p16"/>
            <p:cNvSpPr/>
            <p:nvPr/>
          </p:nvSpPr>
          <p:spPr>
            <a:xfrm>
              <a:off x="2873" y="-4156"/>
              <a:ext cx="1873445" cy="1809665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16"/>
            <p:cNvGrpSpPr/>
            <p:nvPr/>
          </p:nvGrpSpPr>
          <p:grpSpPr>
            <a:xfrm rot="-5400000" flipH="1">
              <a:off x="7644618" y="3676213"/>
              <a:ext cx="1572210" cy="1457714"/>
              <a:chOff x="4276575" y="600075"/>
              <a:chExt cx="4972200" cy="4610100"/>
            </a:xfrm>
          </p:grpSpPr>
          <p:cxnSp>
            <p:nvCxnSpPr>
              <p:cNvPr id="85" name="Google Shape;85;p16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" name="Google Shape;86;p16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03145" y="1311538"/>
            <a:ext cx="2759700" cy="10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903145" y="2857863"/>
            <a:ext cx="27597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-19989" y="-63301"/>
            <a:ext cx="9179568" cy="5206851"/>
            <a:chOff x="-19989" y="-63301"/>
            <a:chExt cx="9179568" cy="5206851"/>
          </a:xfrm>
        </p:grpSpPr>
        <p:sp>
          <p:nvSpPr>
            <p:cNvPr id="91" name="Google Shape;91;p17"/>
            <p:cNvSpPr/>
            <p:nvPr/>
          </p:nvSpPr>
          <p:spPr>
            <a:xfrm rot="10800000">
              <a:off x="7808563" y="3838477"/>
              <a:ext cx="1351016" cy="1305073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17"/>
            <p:cNvGrpSpPr/>
            <p:nvPr/>
          </p:nvGrpSpPr>
          <p:grpSpPr>
            <a:xfrm rot="5400000" flipH="1">
              <a:off x="-107527" y="24237"/>
              <a:ext cx="2404059" cy="2228983"/>
              <a:chOff x="4276575" y="600075"/>
              <a:chExt cx="4972200" cy="4610100"/>
            </a:xfrm>
          </p:grpSpPr>
          <p:cxnSp>
            <p:nvCxnSpPr>
              <p:cNvPr id="93" name="Google Shape;93;p17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" name="Google Shape;94;p17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353963" y="1742800"/>
            <a:ext cx="3522600" cy="6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1353963" y="2860875"/>
            <a:ext cx="35226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7676943" y="-4150"/>
            <a:ext cx="1572210" cy="5214548"/>
            <a:chOff x="7676943" y="-4150"/>
            <a:chExt cx="1572210" cy="5214548"/>
          </a:xfrm>
        </p:grpSpPr>
        <p:sp>
          <p:nvSpPr>
            <p:cNvPr id="99" name="Google Shape;99;p18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18"/>
            <p:cNvGrpSpPr/>
            <p:nvPr/>
          </p:nvGrpSpPr>
          <p:grpSpPr>
            <a:xfrm>
              <a:off x="7676943" y="3752684"/>
              <a:ext cx="1572210" cy="1457714"/>
              <a:chOff x="4276575" y="600075"/>
              <a:chExt cx="4972200" cy="4610100"/>
            </a:xfrm>
          </p:grpSpPr>
          <p:cxnSp>
            <p:nvCxnSpPr>
              <p:cNvPr id="101" name="Google Shape;101;p18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18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366588" y="1830975"/>
            <a:ext cx="292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5366588" y="2860875"/>
            <a:ext cx="29283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0"/>
          <p:cNvGrpSpPr/>
          <p:nvPr/>
        </p:nvGrpSpPr>
        <p:grpSpPr>
          <a:xfrm>
            <a:off x="7676943" y="-4150"/>
            <a:ext cx="1572210" cy="5214548"/>
            <a:chOff x="7676943" y="-4150"/>
            <a:chExt cx="1572210" cy="5214548"/>
          </a:xfrm>
        </p:grpSpPr>
        <p:sp>
          <p:nvSpPr>
            <p:cNvPr id="110" name="Google Shape;110;p20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20"/>
            <p:cNvGrpSpPr/>
            <p:nvPr/>
          </p:nvGrpSpPr>
          <p:grpSpPr>
            <a:xfrm>
              <a:off x="7676943" y="3752684"/>
              <a:ext cx="1572210" cy="1457714"/>
              <a:chOff x="4276575" y="600075"/>
              <a:chExt cx="4972200" cy="4610100"/>
            </a:xfrm>
          </p:grpSpPr>
          <p:cxnSp>
            <p:nvCxnSpPr>
              <p:cNvPr id="112" name="Google Shape;112;p20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113;p20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4279867" y="2980825"/>
            <a:ext cx="28560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721542" y="2980825"/>
            <a:ext cx="28560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721542" y="2590800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4"/>
          </p:nvPr>
        </p:nvSpPr>
        <p:spPr>
          <a:xfrm>
            <a:off x="4279870" y="2590800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1"/>
          <p:cNvGrpSpPr/>
          <p:nvPr/>
        </p:nvGrpSpPr>
        <p:grpSpPr>
          <a:xfrm>
            <a:off x="2880" y="-51764"/>
            <a:ext cx="9156700" cy="5195314"/>
            <a:chOff x="2880" y="-51764"/>
            <a:chExt cx="9156700" cy="5195314"/>
          </a:xfrm>
        </p:grpSpPr>
        <p:sp>
          <p:nvSpPr>
            <p:cNvPr id="121" name="Google Shape;121;p21"/>
            <p:cNvSpPr/>
            <p:nvPr/>
          </p:nvSpPr>
          <p:spPr>
            <a:xfrm rot="10800000" flipH="1">
              <a:off x="2880" y="3949804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122;p21"/>
            <p:cNvGrpSpPr/>
            <p:nvPr/>
          </p:nvGrpSpPr>
          <p:grpSpPr>
            <a:xfrm rot="-5400000">
              <a:off x="7644618" y="5484"/>
              <a:ext cx="1572210" cy="1457714"/>
              <a:chOff x="4276575" y="600075"/>
              <a:chExt cx="4972200" cy="4610100"/>
            </a:xfrm>
          </p:grpSpPr>
          <p:cxnSp>
            <p:nvCxnSpPr>
              <p:cNvPr id="123" name="Google Shape;123;p21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21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4825775" y="1667625"/>
            <a:ext cx="3509100" cy="2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773775" y="1667625"/>
            <a:ext cx="3509100" cy="2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4571850" y="1889500"/>
            <a:ext cx="38520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2"/>
          </p:nvPr>
        </p:nvSpPr>
        <p:spPr>
          <a:xfrm>
            <a:off x="720000" y="1286625"/>
            <a:ext cx="38520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/>
          <p:nvPr/>
        </p:nvSpPr>
        <p:spPr>
          <a:xfrm flipH="1">
            <a:off x="7927375" y="-4150"/>
            <a:ext cx="1235905" cy="1193746"/>
          </a:xfrm>
          <a:custGeom>
            <a:avLst/>
            <a:gdLst/>
            <a:ahLst/>
            <a:cxnLst/>
            <a:rect l="l" t="t" r="r" b="b"/>
            <a:pathLst>
              <a:path w="107330" h="107303" extrusionOk="0">
                <a:moveTo>
                  <a:pt x="1" y="1"/>
                </a:moveTo>
                <a:lnTo>
                  <a:pt x="1" y="107303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73950" y="2262000"/>
            <a:ext cx="4074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173950" y="1175425"/>
            <a:ext cx="1271700" cy="9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Heebo"/>
                <a:ea typeface="Heebo"/>
                <a:cs typeface="Heebo"/>
                <a:sym typeface="Heeb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73950" y="3471925"/>
            <a:ext cx="26778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3"/>
          <p:cNvGrpSpPr/>
          <p:nvPr/>
        </p:nvGrpSpPr>
        <p:grpSpPr>
          <a:xfrm>
            <a:off x="-33759" y="-4150"/>
            <a:ext cx="9197039" cy="5222446"/>
            <a:chOff x="-33759" y="-4150"/>
            <a:chExt cx="9197039" cy="5222446"/>
          </a:xfrm>
        </p:grpSpPr>
        <p:sp>
          <p:nvSpPr>
            <p:cNvPr id="135" name="Google Shape;135;p23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oogle Shape;136;p23"/>
            <p:cNvGrpSpPr/>
            <p:nvPr/>
          </p:nvGrpSpPr>
          <p:grpSpPr>
            <a:xfrm rot="5400000">
              <a:off x="-91007" y="3703334"/>
              <a:ext cx="1572210" cy="1457714"/>
              <a:chOff x="4276575" y="600075"/>
              <a:chExt cx="4972200" cy="4610100"/>
            </a:xfrm>
          </p:grpSpPr>
          <p:cxnSp>
            <p:nvCxnSpPr>
              <p:cNvPr id="137" name="Google Shape;137;p23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" name="Google Shape;138;p23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722867" y="2974001"/>
            <a:ext cx="2091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3311742" y="2974001"/>
            <a:ext cx="2091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900617" y="2974001"/>
            <a:ext cx="2091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722867" y="2519426"/>
            <a:ext cx="2091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3311742" y="2519426"/>
            <a:ext cx="2091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5900617" y="2519426"/>
            <a:ext cx="2091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719838" y="1963651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3493139" y="1963651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719838" y="35619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4"/>
          </p:nvPr>
        </p:nvSpPr>
        <p:spPr>
          <a:xfrm>
            <a:off x="3493139" y="35619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5"/>
          </p:nvPr>
        </p:nvSpPr>
        <p:spPr>
          <a:xfrm>
            <a:off x="719838" y="1593048"/>
            <a:ext cx="19782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6"/>
          </p:nvPr>
        </p:nvSpPr>
        <p:spPr>
          <a:xfrm>
            <a:off x="719838" y="3191450"/>
            <a:ext cx="19782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7"/>
          </p:nvPr>
        </p:nvSpPr>
        <p:spPr>
          <a:xfrm>
            <a:off x="3493138" y="1593048"/>
            <a:ext cx="19782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8"/>
          </p:nvPr>
        </p:nvSpPr>
        <p:spPr>
          <a:xfrm>
            <a:off x="3493138" y="3191450"/>
            <a:ext cx="19782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5"/>
          <p:cNvGrpSpPr/>
          <p:nvPr/>
        </p:nvGrpSpPr>
        <p:grpSpPr>
          <a:xfrm>
            <a:off x="2880" y="-51764"/>
            <a:ext cx="9156700" cy="5195314"/>
            <a:chOff x="2880" y="-51764"/>
            <a:chExt cx="9156700" cy="5195314"/>
          </a:xfrm>
        </p:grpSpPr>
        <p:sp>
          <p:nvSpPr>
            <p:cNvPr id="158" name="Google Shape;158;p25"/>
            <p:cNvSpPr/>
            <p:nvPr/>
          </p:nvSpPr>
          <p:spPr>
            <a:xfrm rot="10800000" flipH="1">
              <a:off x="2880" y="3949804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5"/>
            <p:cNvGrpSpPr/>
            <p:nvPr/>
          </p:nvGrpSpPr>
          <p:grpSpPr>
            <a:xfrm rot="-5400000">
              <a:off x="7644618" y="5484"/>
              <a:ext cx="1572210" cy="1457714"/>
              <a:chOff x="4276575" y="600075"/>
              <a:chExt cx="4972200" cy="4610100"/>
            </a:xfrm>
          </p:grpSpPr>
          <p:cxnSp>
            <p:nvCxnSpPr>
              <p:cNvPr id="160" name="Google Shape;160;p25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25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731600" y="1942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3201448" y="1942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731600" y="3644815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4"/>
          </p:nvPr>
        </p:nvSpPr>
        <p:spPr>
          <a:xfrm>
            <a:off x="3201448" y="3644815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5"/>
          </p:nvPr>
        </p:nvSpPr>
        <p:spPr>
          <a:xfrm>
            <a:off x="5671297" y="1942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6"/>
          </p:nvPr>
        </p:nvSpPr>
        <p:spPr>
          <a:xfrm>
            <a:off x="5671297" y="3644815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7"/>
          </p:nvPr>
        </p:nvSpPr>
        <p:spPr>
          <a:xfrm>
            <a:off x="730105" y="1680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8"/>
          </p:nvPr>
        </p:nvSpPr>
        <p:spPr>
          <a:xfrm>
            <a:off x="3199950" y="1680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9"/>
          </p:nvPr>
        </p:nvSpPr>
        <p:spPr>
          <a:xfrm>
            <a:off x="5669795" y="1680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3"/>
          </p:nvPr>
        </p:nvSpPr>
        <p:spPr>
          <a:xfrm>
            <a:off x="730105" y="338219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14"/>
          </p:nvPr>
        </p:nvSpPr>
        <p:spPr>
          <a:xfrm>
            <a:off x="3199950" y="338219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5"/>
          </p:nvPr>
        </p:nvSpPr>
        <p:spPr>
          <a:xfrm>
            <a:off x="5669795" y="338219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 hasCustomPrompt="1"/>
          </p:nvPr>
        </p:nvSpPr>
        <p:spPr>
          <a:xfrm>
            <a:off x="3900000" y="706175"/>
            <a:ext cx="425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3900000" y="1464175"/>
            <a:ext cx="4256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2" hasCustomPrompt="1"/>
          </p:nvPr>
        </p:nvSpPr>
        <p:spPr>
          <a:xfrm>
            <a:off x="3900000" y="2003879"/>
            <a:ext cx="425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3"/>
          </p:nvPr>
        </p:nvSpPr>
        <p:spPr>
          <a:xfrm>
            <a:off x="3900000" y="2764450"/>
            <a:ext cx="4256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 idx="4" hasCustomPrompt="1"/>
          </p:nvPr>
        </p:nvSpPr>
        <p:spPr>
          <a:xfrm>
            <a:off x="3900000" y="3301584"/>
            <a:ext cx="425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5"/>
          </p:nvPr>
        </p:nvSpPr>
        <p:spPr>
          <a:xfrm>
            <a:off x="3900000" y="4064726"/>
            <a:ext cx="4256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>
            <a:off x="2880" y="-51764"/>
            <a:ext cx="9156700" cy="5195314"/>
            <a:chOff x="2880" y="-51764"/>
            <a:chExt cx="9156700" cy="5195314"/>
          </a:xfrm>
        </p:grpSpPr>
        <p:sp>
          <p:nvSpPr>
            <p:cNvPr id="184" name="Google Shape;184;p27"/>
            <p:cNvSpPr/>
            <p:nvPr/>
          </p:nvSpPr>
          <p:spPr>
            <a:xfrm rot="10800000" flipH="1">
              <a:off x="2880" y="3949804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27"/>
            <p:cNvGrpSpPr/>
            <p:nvPr/>
          </p:nvGrpSpPr>
          <p:grpSpPr>
            <a:xfrm rot="-5400000">
              <a:off x="7644618" y="5484"/>
              <a:ext cx="1572210" cy="1457714"/>
              <a:chOff x="4276575" y="600075"/>
              <a:chExt cx="4972200" cy="4610100"/>
            </a:xfrm>
          </p:grpSpPr>
          <p:cxnSp>
            <p:nvCxnSpPr>
              <p:cNvPr id="186" name="Google Shape;186;p27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" name="Google Shape;187;p27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27"/>
          <p:cNvSpPr txBox="1">
            <a:spLocks noGrp="1"/>
          </p:cNvSpPr>
          <p:nvPr>
            <p:ph type="title" hasCustomPrompt="1"/>
          </p:nvPr>
        </p:nvSpPr>
        <p:spPr>
          <a:xfrm>
            <a:off x="1339598" y="1398200"/>
            <a:ext cx="13989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952448" y="38006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2"/>
          </p:nvPr>
        </p:nvSpPr>
        <p:spPr>
          <a:xfrm>
            <a:off x="952448" y="336855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50" y="1398200"/>
            <a:ext cx="13977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4"/>
          </p:nvPr>
        </p:nvSpPr>
        <p:spPr>
          <a:xfrm>
            <a:off x="3485400" y="38006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5"/>
          </p:nvPr>
        </p:nvSpPr>
        <p:spPr>
          <a:xfrm>
            <a:off x="3485400" y="336855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6" hasCustomPrompt="1"/>
          </p:nvPr>
        </p:nvSpPr>
        <p:spPr>
          <a:xfrm>
            <a:off x="6412498" y="1398200"/>
            <a:ext cx="13977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7"/>
          </p:nvPr>
        </p:nvSpPr>
        <p:spPr>
          <a:xfrm>
            <a:off x="6024748" y="38006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8"/>
          </p:nvPr>
        </p:nvSpPr>
        <p:spPr>
          <a:xfrm>
            <a:off x="6024748" y="336855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28"/>
          <p:cNvGrpSpPr/>
          <p:nvPr/>
        </p:nvGrpSpPr>
        <p:grpSpPr>
          <a:xfrm>
            <a:off x="7676943" y="-4150"/>
            <a:ext cx="1572210" cy="5214548"/>
            <a:chOff x="7676943" y="-4150"/>
            <a:chExt cx="1572210" cy="5214548"/>
          </a:xfrm>
        </p:grpSpPr>
        <p:sp>
          <p:nvSpPr>
            <p:cNvPr id="201" name="Google Shape;201;p28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28"/>
            <p:cNvGrpSpPr/>
            <p:nvPr/>
          </p:nvGrpSpPr>
          <p:grpSpPr>
            <a:xfrm>
              <a:off x="7676943" y="3752684"/>
              <a:ext cx="1572210" cy="1457714"/>
              <a:chOff x="4276575" y="600075"/>
              <a:chExt cx="4972200" cy="4610100"/>
            </a:xfrm>
          </p:grpSpPr>
          <p:cxnSp>
            <p:nvCxnSpPr>
              <p:cNvPr id="203" name="Google Shape;203;p28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4" name="Google Shape;204;p28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9"/>
          <p:cNvGrpSpPr/>
          <p:nvPr/>
        </p:nvGrpSpPr>
        <p:grpSpPr>
          <a:xfrm>
            <a:off x="-15634" y="-4150"/>
            <a:ext cx="9178914" cy="5195271"/>
            <a:chOff x="-15634" y="-4150"/>
            <a:chExt cx="9178914" cy="5195271"/>
          </a:xfrm>
        </p:grpSpPr>
        <p:grpSp>
          <p:nvGrpSpPr>
            <p:cNvPr id="207" name="Google Shape;207;p29"/>
            <p:cNvGrpSpPr/>
            <p:nvPr/>
          </p:nvGrpSpPr>
          <p:grpSpPr>
            <a:xfrm rot="5400000">
              <a:off x="-72882" y="3676159"/>
              <a:ext cx="1572210" cy="1457714"/>
              <a:chOff x="4276575" y="600075"/>
              <a:chExt cx="4972200" cy="4610100"/>
            </a:xfrm>
          </p:grpSpPr>
          <p:cxnSp>
            <p:nvCxnSpPr>
              <p:cNvPr id="208" name="Google Shape;208;p29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29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9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/>
          <p:nvPr/>
        </p:nvSpPr>
        <p:spPr>
          <a:xfrm flipH="1">
            <a:off x="7590591" y="3741180"/>
            <a:ext cx="1620600" cy="145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2"/>
          <p:cNvGrpSpPr/>
          <p:nvPr/>
        </p:nvGrpSpPr>
        <p:grpSpPr>
          <a:xfrm>
            <a:off x="2661975" y="-142875"/>
            <a:ext cx="6491550" cy="5353050"/>
            <a:chOff x="2661975" y="-142875"/>
            <a:chExt cx="6491550" cy="5353050"/>
          </a:xfrm>
        </p:grpSpPr>
        <p:grpSp>
          <p:nvGrpSpPr>
            <p:cNvPr id="221" name="Google Shape;221;p32"/>
            <p:cNvGrpSpPr/>
            <p:nvPr/>
          </p:nvGrpSpPr>
          <p:grpSpPr>
            <a:xfrm flipH="1">
              <a:off x="2661975" y="-114377"/>
              <a:ext cx="6491550" cy="5324552"/>
              <a:chOff x="1600725" y="-6725"/>
              <a:chExt cx="6491550" cy="5143501"/>
            </a:xfrm>
          </p:grpSpPr>
          <p:sp>
            <p:nvSpPr>
              <p:cNvPr id="222" name="Google Shape;222;p32"/>
              <p:cNvSpPr/>
              <p:nvPr/>
            </p:nvSpPr>
            <p:spPr>
              <a:xfrm>
                <a:off x="2641875" y="-6725"/>
                <a:ext cx="54504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32"/>
            <p:cNvSpPr/>
            <p:nvPr/>
          </p:nvSpPr>
          <p:spPr>
            <a:xfrm rot="10800000">
              <a:off x="4823819" y="-114377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5" name="Google Shape;225;p32"/>
            <p:cNvCxnSpPr/>
            <p:nvPr/>
          </p:nvCxnSpPr>
          <p:spPr>
            <a:xfrm rot="10800000">
              <a:off x="4276450" y="-142875"/>
              <a:ext cx="4862700" cy="4426500"/>
            </a:xfrm>
            <a:prstGeom prst="straightConnector1">
              <a:avLst/>
            </a:prstGeom>
            <a:noFill/>
            <a:ln w="28575" cap="flat" cmpd="sng">
              <a:solidFill>
                <a:srgbClr val="F5640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3"/>
          <p:cNvGrpSpPr/>
          <p:nvPr/>
        </p:nvGrpSpPr>
        <p:grpSpPr>
          <a:xfrm>
            <a:off x="-15634" y="-4150"/>
            <a:ext cx="9178914" cy="5195271"/>
            <a:chOff x="-15634" y="-4150"/>
            <a:chExt cx="9178914" cy="5195271"/>
          </a:xfrm>
        </p:grpSpPr>
        <p:grpSp>
          <p:nvGrpSpPr>
            <p:cNvPr id="228" name="Google Shape;228;p33"/>
            <p:cNvGrpSpPr/>
            <p:nvPr/>
          </p:nvGrpSpPr>
          <p:grpSpPr>
            <a:xfrm rot="5400000">
              <a:off x="-72882" y="3676159"/>
              <a:ext cx="1572210" cy="1457714"/>
              <a:chOff x="4276575" y="600075"/>
              <a:chExt cx="4972200" cy="4610100"/>
            </a:xfrm>
          </p:grpSpPr>
          <p:cxnSp>
            <p:nvCxnSpPr>
              <p:cNvPr id="229" name="Google Shape;229;p33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" name="Google Shape;230;p33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33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7676943" y="3752684"/>
            <a:ext cx="1572210" cy="1457714"/>
            <a:chOff x="4276575" y="600075"/>
            <a:chExt cx="4972200" cy="4610100"/>
          </a:xfrm>
        </p:grpSpPr>
        <p:cxnSp>
          <p:nvCxnSpPr>
            <p:cNvPr id="19" name="Google Shape;19;p4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4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33759" y="-4150"/>
            <a:ext cx="9197033" cy="5222446"/>
            <a:chOff x="-33759" y="-4150"/>
            <a:chExt cx="9197033" cy="5222446"/>
          </a:xfrm>
        </p:grpSpPr>
        <p:sp>
          <p:nvSpPr>
            <p:cNvPr id="23" name="Google Shape;23;p5"/>
            <p:cNvSpPr/>
            <p:nvPr/>
          </p:nvSpPr>
          <p:spPr>
            <a:xfrm flipH="1">
              <a:off x="7429625" y="-4150"/>
              <a:ext cx="1733648" cy="1394939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5"/>
            <p:cNvGrpSpPr/>
            <p:nvPr/>
          </p:nvGrpSpPr>
          <p:grpSpPr>
            <a:xfrm rot="5400000">
              <a:off x="-91007" y="3703334"/>
              <a:ext cx="1572210" cy="1457714"/>
              <a:chOff x="4276575" y="600075"/>
              <a:chExt cx="4972200" cy="4610100"/>
            </a:xfrm>
          </p:grpSpPr>
          <p:cxnSp>
            <p:nvCxnSpPr>
              <p:cNvPr id="25" name="Google Shape;25;p5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26;p5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055284" y="39471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83300" y="39471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055275" y="363910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583075" y="363910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6"/>
          <p:cNvGrpSpPr/>
          <p:nvPr/>
        </p:nvGrpSpPr>
        <p:grpSpPr>
          <a:xfrm>
            <a:off x="2880" y="-51764"/>
            <a:ext cx="9156700" cy="5195314"/>
            <a:chOff x="2880" y="-51764"/>
            <a:chExt cx="9156700" cy="5195314"/>
          </a:xfrm>
        </p:grpSpPr>
        <p:sp>
          <p:nvSpPr>
            <p:cNvPr id="34" name="Google Shape;34;p6"/>
            <p:cNvSpPr/>
            <p:nvPr/>
          </p:nvSpPr>
          <p:spPr>
            <a:xfrm rot="10800000" flipH="1">
              <a:off x="2880" y="3949804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6"/>
            <p:cNvGrpSpPr/>
            <p:nvPr/>
          </p:nvGrpSpPr>
          <p:grpSpPr>
            <a:xfrm rot="-5400000">
              <a:off x="7644618" y="5484"/>
              <a:ext cx="1572210" cy="1457714"/>
              <a:chOff x="4276575" y="600075"/>
              <a:chExt cx="4972200" cy="4610100"/>
            </a:xfrm>
          </p:grpSpPr>
          <p:cxnSp>
            <p:nvCxnSpPr>
              <p:cNvPr id="36" name="Google Shape;36;p6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37;p6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5833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902225"/>
            <a:ext cx="583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96600" y="1555975"/>
            <a:ext cx="4461300" cy="14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13225" y="1396500"/>
            <a:ext cx="3858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713225" y="2962450"/>
            <a:ext cx="38589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621458"/>
            <a:ext cx="55680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13225" y="3157349"/>
            <a:ext cx="3059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7"/>
          <p:cNvGrpSpPr/>
          <p:nvPr/>
        </p:nvGrpSpPr>
        <p:grpSpPr>
          <a:xfrm>
            <a:off x="4251530" y="-26305"/>
            <a:ext cx="4928493" cy="5196110"/>
            <a:chOff x="2865675" y="-142876"/>
            <a:chExt cx="6307275" cy="5352951"/>
          </a:xfrm>
        </p:grpSpPr>
        <p:grpSp>
          <p:nvGrpSpPr>
            <p:cNvPr id="243" name="Google Shape;243;p37"/>
            <p:cNvGrpSpPr/>
            <p:nvPr/>
          </p:nvGrpSpPr>
          <p:grpSpPr>
            <a:xfrm rot="10800000">
              <a:off x="2865675" y="-142876"/>
              <a:ext cx="6287850" cy="5324551"/>
              <a:chOff x="1600725" y="-6724"/>
              <a:chExt cx="6287850" cy="5143500"/>
            </a:xfrm>
          </p:grpSpPr>
          <p:sp>
            <p:nvSpPr>
              <p:cNvPr id="244" name="Google Shape;244;p37"/>
              <p:cNvSpPr/>
              <p:nvPr/>
            </p:nvSpPr>
            <p:spPr>
              <a:xfrm>
                <a:off x="2641875" y="-6724"/>
                <a:ext cx="52467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37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37"/>
            <p:cNvCxnSpPr/>
            <p:nvPr/>
          </p:nvCxnSpPr>
          <p:spPr>
            <a:xfrm flipH="1">
              <a:off x="4276650" y="753275"/>
              <a:ext cx="4896300" cy="44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" name="Google Shape;248;p37"/>
          <p:cNvSpPr txBox="1">
            <a:spLocks noGrp="1"/>
          </p:cNvSpPr>
          <p:nvPr>
            <p:ph type="ctrTitle"/>
          </p:nvPr>
        </p:nvSpPr>
        <p:spPr>
          <a:xfrm>
            <a:off x="162978" y="1536861"/>
            <a:ext cx="7217535" cy="2203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rip Sans" panose="020B0503030504040203" pitchFamily="34" charset="0"/>
                <a:cs typeface="Times New Roman" panose="02020603050405020304" pitchFamily="18" charset="0"/>
              </a:rPr>
              <a:t>WORKERS ASSIGNMENT </a:t>
            </a:r>
            <a:b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rip Sans" panose="020B0503030504040203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rip Sans" panose="020B0503030504040203" pitchFamily="34" charset="0"/>
                <a:cs typeface="Times New Roman" panose="02020603050405020304" pitchFamily="18" charset="0"/>
              </a:rPr>
              <a:t>FOR SELECTED </a:t>
            </a:r>
            <a:b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rip Sans" panose="020B0503030504040203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rip Sans" panose="020B0503030504040203" pitchFamily="34" charset="0"/>
                <a:cs typeface="Times New Roman" panose="02020603050405020304" pitchFamily="18" charset="0"/>
              </a:rPr>
              <a:t>ASSEMBLY LINE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1"/>
          </p:nvPr>
        </p:nvSpPr>
        <p:spPr>
          <a:xfrm>
            <a:off x="89377" y="155973"/>
            <a:ext cx="2036965" cy="591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07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7"/>
          <p:cNvCxnSpPr>
            <a:cxnSpLocks/>
          </p:cNvCxnSpPr>
          <p:nvPr/>
        </p:nvCxnSpPr>
        <p:spPr>
          <a:xfrm>
            <a:off x="250754" y="3739989"/>
            <a:ext cx="122244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CC71E2-91C8-4051-C15B-B50A0E307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44" y="23614"/>
            <a:ext cx="2961593" cy="1865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2CF37E-5178-6EF2-F0E5-A4D99A810F86}"/>
              </a:ext>
            </a:extLst>
          </p:cNvPr>
          <p:cNvSpPr/>
          <p:nvPr/>
        </p:nvSpPr>
        <p:spPr>
          <a:xfrm>
            <a:off x="89378" y="191487"/>
            <a:ext cx="2036965" cy="5559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title"/>
          </p:nvPr>
        </p:nvSpPr>
        <p:spPr>
          <a:xfrm>
            <a:off x="605951" y="87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1" name="Google Shape;351;p44"/>
          <p:cNvCxnSpPr>
            <a:cxnSpLocks/>
          </p:cNvCxnSpPr>
          <p:nvPr/>
        </p:nvCxnSpPr>
        <p:spPr>
          <a:xfrm>
            <a:off x="743869" y="769557"/>
            <a:ext cx="99058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Content Placeholder 5" descr="A table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B902DEE-46C6-9CE8-5BEE-3F6B6576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3" y="929362"/>
            <a:ext cx="8230816" cy="34139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25742A-D6DF-7DE8-A7F3-BA01217FCD94}"/>
              </a:ext>
            </a:extLst>
          </p:cNvPr>
          <p:cNvSpPr txBox="1"/>
          <p:nvPr/>
        </p:nvSpPr>
        <p:spPr>
          <a:xfrm>
            <a:off x="8678000" y="474339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639141" y="366672"/>
            <a:ext cx="5795784" cy="2923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</a:t>
            </a:r>
            <a:b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Assignment</a:t>
            </a:r>
            <a:b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Problem?</a:t>
            </a:r>
            <a:endParaRPr sz="13800" dirty="0">
              <a:solidFill>
                <a:srgbClr val="000000"/>
              </a:solidFill>
            </a:endParaRPr>
          </a:p>
        </p:txBody>
      </p:sp>
      <p:grpSp>
        <p:nvGrpSpPr>
          <p:cNvPr id="294" name="Google Shape;294;p40"/>
          <p:cNvGrpSpPr/>
          <p:nvPr/>
        </p:nvGrpSpPr>
        <p:grpSpPr>
          <a:xfrm>
            <a:off x="3709725" y="-142975"/>
            <a:ext cx="5556125" cy="5353150"/>
            <a:chOff x="3709725" y="-142975"/>
            <a:chExt cx="5556125" cy="5353150"/>
          </a:xfrm>
        </p:grpSpPr>
        <p:sp>
          <p:nvSpPr>
            <p:cNvPr id="295" name="Google Shape;295;p40"/>
            <p:cNvSpPr/>
            <p:nvPr/>
          </p:nvSpPr>
          <p:spPr>
            <a:xfrm flipH="1">
              <a:off x="3709725" y="-114525"/>
              <a:ext cx="5450400" cy="53247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6" name="Google Shape;296;p40"/>
            <p:cNvCxnSpPr/>
            <p:nvPr/>
          </p:nvCxnSpPr>
          <p:spPr>
            <a:xfrm rot="10800000">
              <a:off x="4276550" y="-142975"/>
              <a:ext cx="4989300" cy="4570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7" name="Google Shape;297;p40"/>
            <p:cNvSpPr/>
            <p:nvPr/>
          </p:nvSpPr>
          <p:spPr>
            <a:xfrm rot="10800000">
              <a:off x="4833344" y="-114525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8" name="Google Shape;298;p40"/>
          <p:cNvCxnSpPr>
            <a:cxnSpLocks/>
          </p:cNvCxnSpPr>
          <p:nvPr/>
        </p:nvCxnSpPr>
        <p:spPr>
          <a:xfrm>
            <a:off x="736995" y="3290624"/>
            <a:ext cx="10845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B49A3A-8AE3-EADB-97F3-0629F9D93B4F}"/>
              </a:ext>
            </a:extLst>
          </p:cNvPr>
          <p:cNvSpPr txBox="1"/>
          <p:nvPr/>
        </p:nvSpPr>
        <p:spPr>
          <a:xfrm>
            <a:off x="8513988" y="4618645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>
          <a:extLst>
            <a:ext uri="{FF2B5EF4-FFF2-40B4-BE49-F238E27FC236}">
              <a16:creationId xmlns:a16="http://schemas.microsoft.com/office/drawing/2014/main" id="{19281C70-4E39-DC63-DD0D-CB6B0E76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>
            <a:extLst>
              <a:ext uri="{FF2B5EF4-FFF2-40B4-BE49-F238E27FC236}">
                <a16:creationId xmlns:a16="http://schemas.microsoft.com/office/drawing/2014/main" id="{CCFE112A-31A8-0024-6C08-9D1DA6636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0289" y="449873"/>
            <a:ext cx="7150485" cy="661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ASSIGNMENT PROBLEM – FLOW DIAGRAM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6" name="Google Shape;526;p55">
            <a:extLst>
              <a:ext uri="{FF2B5EF4-FFF2-40B4-BE49-F238E27FC236}">
                <a16:creationId xmlns:a16="http://schemas.microsoft.com/office/drawing/2014/main" id="{6248057A-0409-6F1A-170B-05F942D83DD6}"/>
              </a:ext>
            </a:extLst>
          </p:cNvPr>
          <p:cNvCxnSpPr/>
          <p:nvPr/>
        </p:nvCxnSpPr>
        <p:spPr>
          <a:xfrm>
            <a:off x="4157760" y="1043005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750AEB-56B0-B355-1D1C-67C640EF66AD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3848099" y="1626421"/>
            <a:ext cx="1828803" cy="4503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7D62B5-FAFF-79EF-0596-ADE8ECFAE6DE}"/>
              </a:ext>
            </a:extLst>
          </p:cNvPr>
          <p:cNvCxnSpPr>
            <a:stCxn id="38" idx="6"/>
            <a:endCxn id="44" idx="2"/>
          </p:cNvCxnSpPr>
          <p:nvPr/>
        </p:nvCxnSpPr>
        <p:spPr>
          <a:xfrm>
            <a:off x="3848099" y="1628996"/>
            <a:ext cx="1828803" cy="744878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AB0906-5B7A-BDC9-59C1-4C7C2E1AFA5E}"/>
              </a:ext>
            </a:extLst>
          </p:cNvPr>
          <p:cNvCxnSpPr>
            <a:stCxn id="38" idx="6"/>
            <a:endCxn id="43" idx="2"/>
          </p:cNvCxnSpPr>
          <p:nvPr/>
        </p:nvCxnSpPr>
        <p:spPr>
          <a:xfrm>
            <a:off x="3848099" y="1628996"/>
            <a:ext cx="1828803" cy="1483953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07E4C5-773E-8CDF-92E0-35E051211F72}"/>
              </a:ext>
            </a:extLst>
          </p:cNvPr>
          <p:cNvCxnSpPr>
            <a:stCxn id="38" idx="6"/>
            <a:endCxn id="42" idx="2"/>
          </p:cNvCxnSpPr>
          <p:nvPr/>
        </p:nvCxnSpPr>
        <p:spPr>
          <a:xfrm>
            <a:off x="3848099" y="1628996"/>
            <a:ext cx="1828803" cy="2223028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8DAB12-CE0A-1FDA-8EBD-14F8EB5E2DB8}"/>
              </a:ext>
            </a:extLst>
          </p:cNvPr>
          <p:cNvCxnSpPr>
            <a:stCxn id="39" idx="6"/>
            <a:endCxn id="45" idx="2"/>
          </p:cNvCxnSpPr>
          <p:nvPr/>
        </p:nvCxnSpPr>
        <p:spPr>
          <a:xfrm flipV="1">
            <a:off x="3848099" y="1630924"/>
            <a:ext cx="1828803" cy="74295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F16E47-E944-86B8-2254-643745B85F3F}"/>
              </a:ext>
            </a:extLst>
          </p:cNvPr>
          <p:cNvCxnSpPr>
            <a:stCxn id="39" idx="6"/>
            <a:endCxn id="44" idx="2"/>
          </p:cNvCxnSpPr>
          <p:nvPr/>
        </p:nvCxnSpPr>
        <p:spPr>
          <a:xfrm>
            <a:off x="3848099" y="2373874"/>
            <a:ext cx="1828803" cy="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040B61-796E-2F90-DCC9-B44887F8BC43}"/>
              </a:ext>
            </a:extLst>
          </p:cNvPr>
          <p:cNvCxnSpPr>
            <a:stCxn id="39" idx="6"/>
            <a:endCxn id="43" idx="2"/>
          </p:cNvCxnSpPr>
          <p:nvPr/>
        </p:nvCxnSpPr>
        <p:spPr>
          <a:xfrm>
            <a:off x="3848099" y="2373874"/>
            <a:ext cx="1828803" cy="739075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05CA85-4587-372B-A5A8-DFF205983E1A}"/>
              </a:ext>
            </a:extLst>
          </p:cNvPr>
          <p:cNvCxnSpPr>
            <a:stCxn id="39" idx="6"/>
            <a:endCxn id="42" idx="2"/>
          </p:cNvCxnSpPr>
          <p:nvPr/>
        </p:nvCxnSpPr>
        <p:spPr>
          <a:xfrm>
            <a:off x="3848099" y="2373874"/>
            <a:ext cx="1828803" cy="147815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4C57FC-EF61-FE87-8CB9-E66B798B3BB8}"/>
              </a:ext>
            </a:extLst>
          </p:cNvPr>
          <p:cNvCxnSpPr>
            <a:cxnSpLocks/>
            <a:stCxn id="40" idx="6"/>
            <a:endCxn id="45" idx="2"/>
          </p:cNvCxnSpPr>
          <p:nvPr/>
        </p:nvCxnSpPr>
        <p:spPr>
          <a:xfrm flipV="1">
            <a:off x="3848099" y="1630924"/>
            <a:ext cx="1828803" cy="1482025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C6D953-1BD1-7FAF-BB0A-EB08CF6EB501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3848099" y="2373874"/>
            <a:ext cx="1828803" cy="739075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4C0202-FBD6-26D0-DE18-8957BBB9045B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3848099" y="3112949"/>
            <a:ext cx="1828803" cy="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562E59-6231-EB3A-8E2D-14E7FA3FAF1F}"/>
              </a:ext>
            </a:extLst>
          </p:cNvPr>
          <p:cNvCxnSpPr>
            <a:stCxn id="40" idx="6"/>
            <a:endCxn id="42" idx="2"/>
          </p:cNvCxnSpPr>
          <p:nvPr/>
        </p:nvCxnSpPr>
        <p:spPr>
          <a:xfrm>
            <a:off x="3848099" y="3112949"/>
            <a:ext cx="1828803" cy="739075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7293EF-4959-E9C5-EE1E-F933825F23B8}"/>
              </a:ext>
            </a:extLst>
          </p:cNvPr>
          <p:cNvCxnSpPr>
            <a:stCxn id="41" idx="6"/>
            <a:endCxn id="45" idx="2"/>
          </p:cNvCxnSpPr>
          <p:nvPr/>
        </p:nvCxnSpPr>
        <p:spPr>
          <a:xfrm flipV="1">
            <a:off x="3848100" y="1630924"/>
            <a:ext cx="1828802" cy="222110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5B49C1-B2AE-649E-292E-188C0852EEE3}"/>
              </a:ext>
            </a:extLst>
          </p:cNvPr>
          <p:cNvCxnSpPr>
            <a:stCxn id="41" idx="6"/>
            <a:endCxn id="44" idx="2"/>
          </p:cNvCxnSpPr>
          <p:nvPr/>
        </p:nvCxnSpPr>
        <p:spPr>
          <a:xfrm flipV="1">
            <a:off x="3848100" y="2373874"/>
            <a:ext cx="1828802" cy="147815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EB12F0-6985-63D6-F7C1-165DF1A89F6D}"/>
              </a:ext>
            </a:extLst>
          </p:cNvPr>
          <p:cNvCxnSpPr>
            <a:stCxn id="41" idx="6"/>
            <a:endCxn id="43" idx="2"/>
          </p:cNvCxnSpPr>
          <p:nvPr/>
        </p:nvCxnSpPr>
        <p:spPr>
          <a:xfrm flipV="1">
            <a:off x="3848100" y="3112949"/>
            <a:ext cx="1828802" cy="739075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5DC311-A290-C8CF-3713-19B2DBBE8A99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3848100" y="3852024"/>
            <a:ext cx="1828802" cy="0"/>
          </a:xfrm>
          <a:prstGeom prst="straightConnector1">
            <a:avLst/>
          </a:prstGeom>
          <a:ln w="19050" cap="flat">
            <a:solidFill>
              <a:schemeClr val="accent2"/>
            </a:solidFill>
            <a:prstDash val="solid"/>
            <a:round/>
            <a:tailEnd type="triangle"/>
          </a:ln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A14296-1832-AA4B-A90E-FD5918EC0993}"/>
              </a:ext>
            </a:extLst>
          </p:cNvPr>
          <p:cNvGrpSpPr/>
          <p:nvPr/>
        </p:nvGrpSpPr>
        <p:grpSpPr>
          <a:xfrm>
            <a:off x="914400" y="1276350"/>
            <a:ext cx="6016575" cy="3432694"/>
            <a:chOff x="723900" y="1531376"/>
            <a:chExt cx="6016575" cy="343269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864DFD-AA76-BFD7-819C-ED0F85DBB8C6}"/>
                </a:ext>
              </a:extLst>
            </p:cNvPr>
            <p:cNvSpPr/>
            <p:nvPr/>
          </p:nvSpPr>
          <p:spPr>
            <a:xfrm>
              <a:off x="3200399" y="1655422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9C1B7D-86C5-C991-104B-25024DEB3270}"/>
                </a:ext>
              </a:extLst>
            </p:cNvPr>
            <p:cNvSpPr/>
            <p:nvPr/>
          </p:nvSpPr>
          <p:spPr>
            <a:xfrm>
              <a:off x="3200399" y="2400300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60A93A-CCCD-D6DE-EAE1-5219E9F3FBF3}"/>
                </a:ext>
              </a:extLst>
            </p:cNvPr>
            <p:cNvSpPr/>
            <p:nvPr/>
          </p:nvSpPr>
          <p:spPr>
            <a:xfrm>
              <a:off x="3200399" y="3139375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5B6804-8AD0-0C79-F46F-B3E46170975F}"/>
                </a:ext>
              </a:extLst>
            </p:cNvPr>
            <p:cNvSpPr/>
            <p:nvPr/>
          </p:nvSpPr>
          <p:spPr>
            <a:xfrm>
              <a:off x="3200400" y="3878450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FDEA2B-6B1B-5931-044C-4EAF4D913DDC}"/>
                </a:ext>
              </a:extLst>
            </p:cNvPr>
            <p:cNvSpPr/>
            <p:nvPr/>
          </p:nvSpPr>
          <p:spPr>
            <a:xfrm>
              <a:off x="5486402" y="3878450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0F25AF-0775-D7CB-B64C-9AA18EF2713A}"/>
                </a:ext>
              </a:extLst>
            </p:cNvPr>
            <p:cNvSpPr/>
            <p:nvPr/>
          </p:nvSpPr>
          <p:spPr>
            <a:xfrm>
              <a:off x="5486402" y="3139375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439166-9395-2443-DCB8-C8D7EB096BF5}"/>
                </a:ext>
              </a:extLst>
            </p:cNvPr>
            <p:cNvSpPr/>
            <p:nvPr/>
          </p:nvSpPr>
          <p:spPr>
            <a:xfrm>
              <a:off x="5486402" y="2400300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3FECC61-E8ED-16C3-B3DB-73827F6284FF}"/>
                </a:ext>
              </a:extLst>
            </p:cNvPr>
            <p:cNvSpPr/>
            <p:nvPr/>
          </p:nvSpPr>
          <p:spPr>
            <a:xfrm>
              <a:off x="5486402" y="1657350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6097F6-A4C3-9C54-5BFC-AB2ECB1F832C}"/>
                </a:ext>
              </a:extLst>
            </p:cNvPr>
            <p:cNvSpPr txBox="1"/>
            <p:nvPr/>
          </p:nvSpPr>
          <p:spPr>
            <a:xfrm>
              <a:off x="2781300" y="164961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127F42-0256-16CA-F4E2-5712B9CB9CE4}"/>
                </a:ext>
              </a:extLst>
            </p:cNvPr>
            <p:cNvSpPr txBox="1"/>
            <p:nvPr/>
          </p:nvSpPr>
          <p:spPr>
            <a:xfrm>
              <a:off x="2781300" y="239866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F7598-E96B-93F7-5A42-CBCEA7CFB38D}"/>
                </a:ext>
              </a:extLst>
            </p:cNvPr>
            <p:cNvSpPr txBox="1"/>
            <p:nvPr/>
          </p:nvSpPr>
          <p:spPr>
            <a:xfrm>
              <a:off x="2781300" y="3139375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3F37BD-02A7-6714-B34F-2230B533DAEF}"/>
                </a:ext>
              </a:extLst>
            </p:cNvPr>
            <p:cNvSpPr txBox="1"/>
            <p:nvPr/>
          </p:nvSpPr>
          <p:spPr>
            <a:xfrm>
              <a:off x="2781300" y="38784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574BB2-BC20-F80E-7DCB-4FB8C907F1D8}"/>
                </a:ext>
              </a:extLst>
            </p:cNvPr>
            <p:cNvSpPr txBox="1"/>
            <p:nvPr/>
          </p:nvSpPr>
          <p:spPr>
            <a:xfrm>
              <a:off x="6036594" y="1696781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2DD68D-20B6-F500-2844-BE9D3E1139E0}"/>
                </a:ext>
              </a:extLst>
            </p:cNvPr>
            <p:cNvSpPr txBox="1"/>
            <p:nvPr/>
          </p:nvSpPr>
          <p:spPr>
            <a:xfrm>
              <a:off x="6054675" y="244103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FC26EDB-2A79-FC9C-1C18-2E54F13D9F31}"/>
                </a:ext>
              </a:extLst>
            </p:cNvPr>
            <p:cNvSpPr txBox="1"/>
            <p:nvPr/>
          </p:nvSpPr>
          <p:spPr>
            <a:xfrm>
              <a:off x="6054675" y="318170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978940-F8EB-B862-1FC7-FEC4F65BA091}"/>
                </a:ext>
              </a:extLst>
            </p:cNvPr>
            <p:cNvSpPr txBox="1"/>
            <p:nvPr/>
          </p:nvSpPr>
          <p:spPr>
            <a:xfrm>
              <a:off x="6054675" y="392238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5A1474-293B-6F5C-F344-AD68C3383C44}"/>
                </a:ext>
              </a:extLst>
            </p:cNvPr>
            <p:cNvSpPr txBox="1"/>
            <p:nvPr/>
          </p:nvSpPr>
          <p:spPr>
            <a:xfrm>
              <a:off x="3963286" y="3994172"/>
              <a:ext cx="65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6ECFBC-3D24-C057-EF40-70A9A64A73D4}"/>
                </a:ext>
              </a:extLst>
            </p:cNvPr>
            <p:cNvSpPr txBox="1"/>
            <p:nvPr/>
          </p:nvSpPr>
          <p:spPr>
            <a:xfrm>
              <a:off x="4290947" y="1866018"/>
              <a:ext cx="65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26D8D18-BA7C-3D83-D0DB-A47431C077A0}"/>
                </a:ext>
              </a:extLst>
            </p:cNvPr>
            <p:cNvSpPr txBox="1"/>
            <p:nvPr/>
          </p:nvSpPr>
          <p:spPr>
            <a:xfrm>
              <a:off x="3963286" y="1531376"/>
              <a:ext cx="65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027A76-02E3-D9D7-CEF3-E435734EEB00}"/>
                </a:ext>
              </a:extLst>
            </p:cNvPr>
            <p:cNvSpPr txBox="1"/>
            <p:nvPr/>
          </p:nvSpPr>
          <p:spPr>
            <a:xfrm>
              <a:off x="2932260" y="45614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assignees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5426AAB-C606-FD0C-3C2C-80C1EBCF5DD1}"/>
                </a:ext>
              </a:extLst>
            </p:cNvPr>
            <p:cNvSpPr txBox="1"/>
            <p:nvPr/>
          </p:nvSpPr>
          <p:spPr>
            <a:xfrm>
              <a:off x="5368875" y="456396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1537CA-74D4-8145-3DFC-945C9C8F0615}"/>
                </a:ext>
              </a:extLst>
            </p:cNvPr>
            <p:cNvSpPr txBox="1"/>
            <p:nvPr/>
          </p:nvSpPr>
          <p:spPr>
            <a:xfrm>
              <a:off x="723900" y="2120683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- tasks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8CDBC6-E256-8E2B-C514-277727B7AC0F}"/>
                </a:ext>
              </a:extLst>
            </p:cNvPr>
            <p:cNvSpPr txBox="1"/>
            <p:nvPr/>
          </p:nvSpPr>
          <p:spPr>
            <a:xfrm>
              <a:off x="730088" y="1696741"/>
              <a:ext cx="1671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- assignees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9AE2B-DF5A-29E3-D9AC-709D8680CC5E}"/>
              </a:ext>
            </a:extLst>
          </p:cNvPr>
          <p:cNvSpPr txBox="1"/>
          <p:nvPr/>
        </p:nvSpPr>
        <p:spPr>
          <a:xfrm>
            <a:off x="8610774" y="4693627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7800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>
            <a:spLocks noGrp="1"/>
          </p:cNvSpPr>
          <p:nvPr>
            <p:ph type="title"/>
          </p:nvPr>
        </p:nvSpPr>
        <p:spPr>
          <a:xfrm>
            <a:off x="431430" y="161906"/>
            <a:ext cx="4053484" cy="723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0" name="Google Shape;460;p52"/>
          <p:cNvGrpSpPr/>
          <p:nvPr/>
        </p:nvGrpSpPr>
        <p:grpSpPr>
          <a:xfrm>
            <a:off x="4465275" y="-142725"/>
            <a:ext cx="4733925" cy="5352900"/>
            <a:chOff x="4465275" y="-142725"/>
            <a:chExt cx="4733925" cy="5352900"/>
          </a:xfrm>
        </p:grpSpPr>
        <p:sp>
          <p:nvSpPr>
            <p:cNvPr id="461" name="Google Shape;461;p52"/>
            <p:cNvSpPr/>
            <p:nvPr/>
          </p:nvSpPr>
          <p:spPr>
            <a:xfrm rot="10800000">
              <a:off x="5986029" y="-120585"/>
              <a:ext cx="3193500" cy="3010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2"/>
            <p:cNvSpPr/>
            <p:nvPr/>
          </p:nvSpPr>
          <p:spPr>
            <a:xfrm flipH="1">
              <a:off x="4465275" y="622275"/>
              <a:ext cx="4707300" cy="45879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3" name="Google Shape;463;p52"/>
            <p:cNvCxnSpPr/>
            <p:nvPr/>
          </p:nvCxnSpPr>
          <p:spPr>
            <a:xfrm rot="10800000">
              <a:off x="5506200" y="-142725"/>
              <a:ext cx="3693000" cy="353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64" name="Google Shape;464;p52"/>
          <p:cNvCxnSpPr>
            <a:cxnSpLocks/>
          </p:cNvCxnSpPr>
          <p:nvPr/>
        </p:nvCxnSpPr>
        <p:spPr>
          <a:xfrm>
            <a:off x="635393" y="806537"/>
            <a:ext cx="133129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6C3FD5-7DF9-5F70-D18A-332D271C9702}"/>
              </a:ext>
            </a:extLst>
          </p:cNvPr>
          <p:cNvSpPr txBox="1"/>
          <p:nvPr/>
        </p:nvSpPr>
        <p:spPr>
          <a:xfrm>
            <a:off x="-155227" y="1004344"/>
            <a:ext cx="6742414" cy="4205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Skill score is a fixed number.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All tasks are equally importance.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One worker can do at most 2 tasks.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Additional of 2 workers.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 are fixed for the given line.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workers are less than 18, presented workers must be assigned for a task.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A7080-977A-BFE4-CCA9-3C903A1146A2}"/>
              </a:ext>
            </a:extLst>
          </p:cNvPr>
          <p:cNvSpPr txBox="1"/>
          <p:nvPr/>
        </p:nvSpPr>
        <p:spPr>
          <a:xfrm>
            <a:off x="8424000" y="46024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148595" y="95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MATHEMATICAL MODEL </a:t>
            </a:r>
          </a:p>
        </p:txBody>
      </p:sp>
      <p:cxnSp>
        <p:nvCxnSpPr>
          <p:cNvPr id="321" name="Google Shape;321;p42"/>
          <p:cNvCxnSpPr>
            <a:cxnSpLocks/>
          </p:cNvCxnSpPr>
          <p:nvPr/>
        </p:nvCxnSpPr>
        <p:spPr>
          <a:xfrm>
            <a:off x="1032246" y="599782"/>
            <a:ext cx="11086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DA1D7F-AA39-8DEC-1287-3894C70E4511}"/>
                  </a:ext>
                </a:extLst>
              </p:cNvPr>
              <p:cNvSpPr txBox="1"/>
              <p:nvPr/>
            </p:nvSpPr>
            <p:spPr>
              <a:xfrm>
                <a:off x="1121420" y="1462888"/>
                <a:ext cx="7610833" cy="378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Let x</a:t>
                </a:r>
                <a:r>
                  <a:rPr kumimoji="0" lang="en-US" sz="20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 the number of units assign i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worker to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</a:t>
                </a:r>
                <a:r>
                  <a:rPr kumimoji="0" lang="en-US" sz="2000" b="0" i="0" u="none" strike="noStrike" kern="0" cap="none" spc="0" normalizeH="0" baseline="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task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ax </a:t>
                </a:r>
                <a:r>
                  <a:rPr lang="en-US" sz="2000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Subject to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kumimoji="0" lang="en-US" sz="20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≤ 1			for i = 1,2,……….,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n..,m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kumimoji="0" lang="en-US" sz="20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1 			for j = 1,2,……….,n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              1    ; if assigning i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worker to j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task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              0    ; if not assigning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DA1D7F-AA39-8DEC-1287-3894C70E4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20" y="1462888"/>
                <a:ext cx="7610833" cy="3781228"/>
              </a:xfrm>
              <a:prstGeom prst="rect">
                <a:avLst/>
              </a:prstGeom>
              <a:blipFill>
                <a:blip r:embed="rId3"/>
                <a:stretch>
                  <a:fillRect l="-881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8919F99-88DF-E770-DB80-940371C8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16" y="4345140"/>
            <a:ext cx="249958" cy="629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000B-5322-4429-FDA6-BBD229F237E6}"/>
              </a:ext>
            </a:extLst>
          </p:cNvPr>
          <p:cNvSpPr txBox="1"/>
          <p:nvPr/>
        </p:nvSpPr>
        <p:spPr>
          <a:xfrm>
            <a:off x="2075320" y="4667075"/>
            <a:ext cx="731175" cy="154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x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ij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73BAE-440D-4BD9-B768-7505E34FFE94}"/>
              </a:ext>
            </a:extLst>
          </p:cNvPr>
          <p:cNvSpPr txBox="1"/>
          <p:nvPr/>
        </p:nvSpPr>
        <p:spPr>
          <a:xfrm>
            <a:off x="1032246" y="776514"/>
            <a:ext cx="5339526" cy="70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Case 01 – No. workers ≥ No. of tasks </a:t>
            </a:r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E4212A-4090-0978-A7A6-9949E1A31284}"/>
              </a:ext>
            </a:extLst>
          </p:cNvPr>
          <p:cNvSpPr/>
          <p:nvPr/>
        </p:nvSpPr>
        <p:spPr>
          <a:xfrm>
            <a:off x="1048850" y="786692"/>
            <a:ext cx="4872980" cy="48196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C1985-8CFB-4698-1F3D-8831D3D092AE}"/>
              </a:ext>
            </a:extLst>
          </p:cNvPr>
          <p:cNvSpPr txBox="1"/>
          <p:nvPr/>
        </p:nvSpPr>
        <p:spPr>
          <a:xfrm>
            <a:off x="8499253" y="4574386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0709BF68-BA90-B379-A503-0F91E2A55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DDFE4A-2B7C-48C6-0151-5E897E21D0BE}"/>
                  </a:ext>
                </a:extLst>
              </p:cNvPr>
              <p:cNvSpPr txBox="1"/>
              <p:nvPr/>
            </p:nvSpPr>
            <p:spPr>
              <a:xfrm>
                <a:off x="1001104" y="759915"/>
                <a:ext cx="7610833" cy="393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Let x</a:t>
                </a:r>
                <a:r>
                  <a:rPr kumimoji="0" lang="en-US" sz="20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 the number of units assign i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worker to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</a:t>
                </a:r>
                <a:r>
                  <a:rPr kumimoji="0" lang="en-US" sz="2000" b="0" i="0" u="none" strike="noStrike" kern="0" cap="none" spc="0" normalizeH="0" baseline="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task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ax </a:t>
                </a:r>
                <a:r>
                  <a:rPr lang="en-US" sz="2000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pt-B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2000" b="0" i="1" u="none" strike="noStrike" kern="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Subject to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kumimoji="0" lang="en-US" sz="20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≤ 2			for i = 1,2,……….,n</a:t>
                </a:r>
                <a:r>
                  <a:rPr lang="en-US" sz="2000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..,m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pt-B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kumimoji="0" lang="en-US" sz="20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ij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1 			for j = 1,2,……….,n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lang="en-US" sz="2000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            1    ; if assigning i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worker to j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task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DB6A7B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            0    ; if not assigning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DDFE4A-2B7C-48C6-0151-5E897E21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4" y="759915"/>
                <a:ext cx="7610833" cy="3939027"/>
              </a:xfrm>
              <a:prstGeom prst="rect">
                <a:avLst/>
              </a:prstGeom>
              <a:blipFill>
                <a:blip r:embed="rId3"/>
                <a:stretch>
                  <a:fillRect l="-801" t="-929" b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E95B3E-39D2-4316-6E04-E296CFE8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62" y="3910365"/>
            <a:ext cx="249958" cy="664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5292E-5854-1EBB-AD21-8A9EB78D8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096" y="4023847"/>
            <a:ext cx="798645" cy="5364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5F20AE-7475-7D83-7168-B96179D9876D}"/>
              </a:ext>
            </a:extLst>
          </p:cNvPr>
          <p:cNvSpPr/>
          <p:nvPr/>
        </p:nvSpPr>
        <p:spPr>
          <a:xfrm>
            <a:off x="1109962" y="83997"/>
            <a:ext cx="4862668" cy="45904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64F0-7D4A-5B89-4014-2A6EB2E4B9E2}"/>
              </a:ext>
            </a:extLst>
          </p:cNvPr>
          <p:cNvSpPr txBox="1"/>
          <p:nvPr/>
        </p:nvSpPr>
        <p:spPr>
          <a:xfrm>
            <a:off x="1109962" y="83997"/>
            <a:ext cx="61036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Case 02 : No. workers &lt; No. of tasks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50880-F8A6-4CC4-6023-85AFBFF4FCAE}"/>
              </a:ext>
            </a:extLst>
          </p:cNvPr>
          <p:cNvSpPr txBox="1"/>
          <p:nvPr/>
        </p:nvSpPr>
        <p:spPr>
          <a:xfrm>
            <a:off x="8611937" y="457561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864FF-330B-FF04-A1BC-9673D8D32287}"/>
                  </a:ext>
                </a:extLst>
              </p:cNvPr>
              <p:cNvSpPr txBox="1"/>
              <p:nvPr/>
            </p:nvSpPr>
            <p:spPr>
              <a:xfrm>
                <a:off x="1885210" y="3130086"/>
                <a:ext cx="3985820" cy="4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pt-BR" sz="1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n-US" sz="1800" baseline="-25000" dirty="0" err="1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ij</m:t>
                    </m:r>
                    <m:r>
                      <m:rPr>
                        <m:nor/>
                      </m:rPr>
                      <a:rPr lang="en-US" sz="1800" b="0" i="0" baseline="-25000" dirty="0" smtClean="0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1800"/>
                  <a:t>)</a:t>
                </a:r>
                <a:r>
                  <a:rPr lang="en-US" sz="180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 =</a:t>
                </a:r>
                <a:r>
                  <a:rPr lang="en-US" sz="1800"/>
                  <a:t> </a:t>
                </a:r>
                <a:r>
                  <a:rPr lang="en-US" sz="1800" dirty="0"/>
                  <a:t>No. absents - 2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864FF-330B-FF04-A1BC-9673D8D32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10" y="3130086"/>
                <a:ext cx="3985820" cy="401648"/>
              </a:xfrm>
              <a:prstGeom prst="rect">
                <a:avLst/>
              </a:prstGeom>
              <a:blipFill>
                <a:blip r:embed="rId6"/>
                <a:stretch>
                  <a:fillRect l="-8410" t="-109091" b="-1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9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57"/>
          <p:cNvCxnSpPr>
            <a:cxnSpLocks/>
          </p:cNvCxnSpPr>
          <p:nvPr/>
        </p:nvCxnSpPr>
        <p:spPr>
          <a:xfrm>
            <a:off x="2122488" y="1514395"/>
            <a:ext cx="124482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D3CA7B-E1E8-9B77-2862-9D2E0DA97E70}"/>
              </a:ext>
            </a:extLst>
          </p:cNvPr>
          <p:cNvSpPr txBox="1"/>
          <p:nvPr/>
        </p:nvSpPr>
        <p:spPr>
          <a:xfrm>
            <a:off x="1980734" y="189893"/>
            <a:ext cx="68339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Heebo SemiBold"/>
              </a:rPr>
              <a:t>MODEL SOLUTION SOFTWARES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ebo SemiBold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F6661-2A93-B654-287F-84A3BBB86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7222" r="93056">
                        <a14:foregroundMark x1="15556" y1="6944" x2="15556" y2="6944"/>
                        <a14:foregroundMark x1="10556" y1="12778" x2="10556" y2="12778"/>
                        <a14:foregroundMark x1="12222" y1="18056" x2="36389" y2="14722"/>
                        <a14:foregroundMark x1="36389" y1="14722" x2="58889" y2="16389"/>
                        <a14:foregroundMark x1="58889" y1="16389" x2="54167" y2="40556"/>
                        <a14:foregroundMark x1="54167" y1="40556" x2="36667" y2="69722"/>
                        <a14:foregroundMark x1="36667" y1="69722" x2="85833" y2="53889"/>
                        <a14:foregroundMark x1="85833" y1="53889" x2="86667" y2="53333"/>
                        <a14:foregroundMark x1="67222" y1="21389" x2="86667" y2="71111"/>
                        <a14:foregroundMark x1="86667" y1="71111" x2="72500" y2="82500"/>
                        <a14:foregroundMark x1="72500" y1="82500" x2="70000" y2="82778"/>
                        <a14:foregroundMark x1="93333" y1="17222" x2="91389" y2="81111"/>
                        <a14:foregroundMark x1="7778" y1="23056" x2="11389" y2="51389"/>
                        <a14:foregroundMark x1="11389" y1="51389" x2="7222" y2="74444"/>
                        <a14:backgroundMark x1="44722" y1="22500" x2="44722" y2="22500"/>
                        <a14:backgroundMark x1="66389" y1="16667" x2="66389" y2="1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147" y="2179834"/>
            <a:ext cx="1746887" cy="17468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E9E938-5766-8055-0B42-B8FF0CDA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67" y="2342808"/>
            <a:ext cx="1528525" cy="167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BE7E3-77A8-0D29-5E32-AD400CF50058}"/>
              </a:ext>
            </a:extLst>
          </p:cNvPr>
          <p:cNvSpPr txBox="1"/>
          <p:nvPr/>
        </p:nvSpPr>
        <p:spPr>
          <a:xfrm>
            <a:off x="2651977" y="3789623"/>
            <a:ext cx="88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EB21E-884C-CFA7-55FB-696BBF75D753}"/>
              </a:ext>
            </a:extLst>
          </p:cNvPr>
          <p:cNvSpPr txBox="1"/>
          <p:nvPr/>
        </p:nvSpPr>
        <p:spPr>
          <a:xfrm>
            <a:off x="5346903" y="3789622"/>
            <a:ext cx="108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EB41A-BDC0-665B-8FB5-678F7E08EDDD}"/>
              </a:ext>
            </a:extLst>
          </p:cNvPr>
          <p:cNvSpPr txBox="1"/>
          <p:nvPr/>
        </p:nvSpPr>
        <p:spPr>
          <a:xfrm>
            <a:off x="8581672" y="46532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 txBox="1">
            <a:spLocks noGrp="1"/>
          </p:cNvSpPr>
          <p:nvPr>
            <p:ph type="title"/>
          </p:nvPr>
        </p:nvSpPr>
        <p:spPr>
          <a:xfrm>
            <a:off x="571500" y="370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Secondary dataset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3" name="Google Shape;613;p58"/>
          <p:cNvCxnSpPr>
            <a:cxnSpLocks/>
          </p:cNvCxnSpPr>
          <p:nvPr/>
        </p:nvCxnSpPr>
        <p:spPr>
          <a:xfrm>
            <a:off x="671680" y="958128"/>
            <a:ext cx="122243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128722D-3BA7-732A-7731-B0922FB37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/>
          <a:stretch/>
        </p:blipFill>
        <p:spPr>
          <a:xfrm>
            <a:off x="736995" y="1196256"/>
            <a:ext cx="6955576" cy="300733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1562CE-3E85-357A-1230-A159EC05A2BF}"/>
              </a:ext>
            </a:extLst>
          </p:cNvPr>
          <p:cNvSpPr txBox="1">
            <a:spLocks/>
          </p:cNvSpPr>
          <p:nvPr/>
        </p:nvSpPr>
        <p:spPr>
          <a:xfrm>
            <a:off x="571500" y="572099"/>
            <a:ext cx="8001000" cy="624157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D5F4-BC79-DE8E-E03F-8C3A745164C4}"/>
              </a:ext>
            </a:extLst>
          </p:cNvPr>
          <p:cNvSpPr txBox="1"/>
          <p:nvPr/>
        </p:nvSpPr>
        <p:spPr>
          <a:xfrm>
            <a:off x="8678000" y="464312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"/>
          <p:cNvSpPr txBox="1">
            <a:spLocks noGrp="1"/>
          </p:cNvSpPr>
          <p:nvPr>
            <p:ph type="title"/>
          </p:nvPr>
        </p:nvSpPr>
        <p:spPr>
          <a:xfrm>
            <a:off x="720000" y="2648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in Excel</a:t>
            </a:r>
            <a:b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6" name="Google Shape;666;p59"/>
          <p:cNvCxnSpPr>
            <a:cxnSpLocks/>
          </p:cNvCxnSpPr>
          <p:nvPr/>
        </p:nvCxnSpPr>
        <p:spPr>
          <a:xfrm>
            <a:off x="826372" y="858713"/>
            <a:ext cx="137254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D789ED-7BA2-3E9D-C881-30440DEC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97" y="926945"/>
            <a:ext cx="2885203" cy="356538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16E27-DC17-3DC9-70B7-8132DA2F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57" b="2564"/>
          <a:stretch/>
        </p:blipFill>
        <p:spPr>
          <a:xfrm>
            <a:off x="280761" y="1320801"/>
            <a:ext cx="5205639" cy="220617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400CC-B9E4-251F-9420-EB90462016CE}"/>
              </a:ext>
            </a:extLst>
          </p:cNvPr>
          <p:cNvSpPr txBox="1"/>
          <p:nvPr/>
        </p:nvSpPr>
        <p:spPr>
          <a:xfrm>
            <a:off x="8678000" y="46532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>
          <a:extLst>
            <a:ext uri="{FF2B5EF4-FFF2-40B4-BE49-F238E27FC236}">
              <a16:creationId xmlns:a16="http://schemas.microsoft.com/office/drawing/2014/main" id="{A145AE76-8BE8-F891-3A9A-9C954103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>
            <a:extLst>
              <a:ext uri="{FF2B5EF4-FFF2-40B4-BE49-F238E27FC236}">
                <a16:creationId xmlns:a16="http://schemas.microsoft.com/office/drawing/2014/main" id="{B1955D83-5ECD-9BD2-D962-E6508AD2E4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9501" y="82255"/>
            <a:ext cx="6049470" cy="1255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in python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9" name="Google Shape;549;p57">
            <a:extLst>
              <a:ext uri="{FF2B5EF4-FFF2-40B4-BE49-F238E27FC236}">
                <a16:creationId xmlns:a16="http://schemas.microsoft.com/office/drawing/2014/main" id="{96080471-759A-75D6-6D04-6867727C3A47}"/>
              </a:ext>
            </a:extLst>
          </p:cNvPr>
          <p:cNvCxnSpPr/>
          <p:nvPr/>
        </p:nvCxnSpPr>
        <p:spPr>
          <a:xfrm>
            <a:off x="2142349" y="1337741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D29074-AAA7-F879-0DC3-A95D49000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43" y="1575981"/>
            <a:ext cx="6467438" cy="3199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B8407-6C47-458F-6A5A-34E7DDFB2049}"/>
              </a:ext>
            </a:extLst>
          </p:cNvPr>
          <p:cNvSpPr txBox="1"/>
          <p:nvPr/>
        </p:nvSpPr>
        <p:spPr>
          <a:xfrm>
            <a:off x="8586560" y="46532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0298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720000" y="2527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sz="4000" dirty="0"/>
          </a:p>
        </p:txBody>
      </p:sp>
      <p:cxnSp>
        <p:nvCxnSpPr>
          <p:cNvPr id="372" name="Google Shape;372;p45"/>
          <p:cNvCxnSpPr>
            <a:cxnSpLocks/>
          </p:cNvCxnSpPr>
          <p:nvPr/>
        </p:nvCxnSpPr>
        <p:spPr>
          <a:xfrm>
            <a:off x="840587" y="961110"/>
            <a:ext cx="10752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4C5F18-E0E8-1C0B-B8D9-6E0731961CF7}"/>
              </a:ext>
            </a:extLst>
          </p:cNvPr>
          <p:cNvSpPr txBox="1"/>
          <p:nvPr/>
        </p:nvSpPr>
        <p:spPr>
          <a:xfrm>
            <a:off x="720000" y="1235270"/>
            <a:ext cx="460637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S19809 - Kasun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Dhanushka</a:t>
            </a: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S19832 - Malith Mewanga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S19836 - Thilina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Sasanka</a:t>
            </a: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S19845 - Hiruni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Rathnaweera</a:t>
            </a: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S19847 -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Chamuditha</a:t>
            </a: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Rowel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S19850 -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Thilini</a:t>
            </a: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Sadarenu</a:t>
            </a: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cap="none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S19869 - </a:t>
            </a:r>
            <a:r>
              <a:rPr lang="en-US" sz="1600" b="0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Dineth</a:t>
            </a:r>
            <a:r>
              <a:rPr lang="en-US" sz="1600" b="0" cap="none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Ashen 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01CDD2DE-8000-A1F5-53C4-C87B2A456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35270"/>
            <a:ext cx="4296767" cy="32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826CB-F87B-F929-CF26-664B7F371B15}"/>
              </a:ext>
            </a:extLst>
          </p:cNvPr>
          <p:cNvSpPr txBox="1"/>
          <p:nvPr/>
        </p:nvSpPr>
        <p:spPr>
          <a:xfrm>
            <a:off x="8483367" y="4667626"/>
            <a:ext cx="46600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41"/>
          <p:cNvGrpSpPr/>
          <p:nvPr/>
        </p:nvGrpSpPr>
        <p:grpSpPr>
          <a:xfrm>
            <a:off x="-31148" y="-93713"/>
            <a:ext cx="9253929" cy="5553226"/>
            <a:chOff x="-62294" y="-218968"/>
            <a:chExt cx="9253929" cy="5553226"/>
          </a:xfrm>
        </p:grpSpPr>
        <p:grpSp>
          <p:nvGrpSpPr>
            <p:cNvPr id="304" name="Google Shape;304;p41"/>
            <p:cNvGrpSpPr/>
            <p:nvPr/>
          </p:nvGrpSpPr>
          <p:grpSpPr>
            <a:xfrm rot="5400000">
              <a:off x="-228802" y="2176401"/>
              <a:ext cx="3324364" cy="2991349"/>
              <a:chOff x="4276352" y="709708"/>
              <a:chExt cx="5001300" cy="4500300"/>
            </a:xfrm>
          </p:grpSpPr>
          <p:cxnSp>
            <p:nvCxnSpPr>
              <p:cNvPr id="305" name="Google Shape;305;p41"/>
              <p:cNvCxnSpPr/>
              <p:nvPr/>
            </p:nvCxnSpPr>
            <p:spPr>
              <a:xfrm rot="5400000">
                <a:off x="4526852" y="459208"/>
                <a:ext cx="4500300" cy="500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6" name="Google Shape;306;p41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41"/>
            <p:cNvGrpSpPr/>
            <p:nvPr/>
          </p:nvGrpSpPr>
          <p:grpSpPr>
            <a:xfrm rot="-5400000">
              <a:off x="4775153" y="-52076"/>
              <a:ext cx="4583374" cy="4249590"/>
              <a:chOff x="4276575" y="600075"/>
              <a:chExt cx="4972200" cy="4610100"/>
            </a:xfrm>
          </p:grpSpPr>
          <p:cxnSp>
            <p:nvCxnSpPr>
              <p:cNvPr id="308" name="Google Shape;308;p41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9" name="Google Shape;309;p41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1444171" y="2262000"/>
            <a:ext cx="614603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400" b="1" i="0" u="none" strike="noStrike" kern="0" cap="all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 Code implementation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3" name="Google Shape;313;p41"/>
          <p:cNvCxnSpPr>
            <a:cxnSpLocks/>
          </p:cNvCxnSpPr>
          <p:nvPr/>
        </p:nvCxnSpPr>
        <p:spPr>
          <a:xfrm>
            <a:off x="1554972" y="3074047"/>
            <a:ext cx="1667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221D1D-EF3F-59E7-4256-E308E99B0403}"/>
              </a:ext>
            </a:extLst>
          </p:cNvPr>
          <p:cNvSpPr txBox="1"/>
          <p:nvPr/>
        </p:nvSpPr>
        <p:spPr>
          <a:xfrm>
            <a:off x="8495120" y="458392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>
          <a:extLst>
            <a:ext uri="{FF2B5EF4-FFF2-40B4-BE49-F238E27FC236}">
              <a16:creationId xmlns:a16="http://schemas.microsoft.com/office/drawing/2014/main" id="{471158B3-0037-A32B-DBA1-42F3032D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C4B257-2743-0B8F-DAC7-C5697EBE1AAE}"/>
              </a:ext>
            </a:extLst>
          </p:cNvPr>
          <p:cNvSpPr txBox="1">
            <a:spLocks/>
          </p:cNvSpPr>
          <p:nvPr/>
        </p:nvSpPr>
        <p:spPr>
          <a:xfrm>
            <a:off x="1602778" y="469937"/>
            <a:ext cx="8001000" cy="4203626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marL="342900" lvl="0" indent="-342900" algn="l" rtl="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b="0" i="0" dirty="0">
                <a:solidFill>
                  <a:schemeClr val="tx1"/>
                </a:solidFill>
                <a:latin typeface="+mn-lt"/>
              </a:defRPr>
            </a:lvl1pPr>
            <a:lvl2pPr marL="742950" lvl="1" indent="-28575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600" b="0" i="0" dirty="0">
                <a:solidFill>
                  <a:schemeClr val="tx1"/>
                </a:solidFill>
                <a:latin typeface="+mn-lt"/>
              </a:defRPr>
            </a:lvl2pPr>
            <a:lvl3pPr marL="1143000" lvl="2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400" b="0" i="0" dirty="0">
                <a:solidFill>
                  <a:schemeClr val="tx1"/>
                </a:solidFill>
                <a:latin typeface="+mn-lt"/>
              </a:defRPr>
            </a:lvl3pPr>
            <a:lvl4pPr marL="1600200" lvl="3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200" b="0" i="0" dirty="0">
                <a:solidFill>
                  <a:schemeClr val="tx1"/>
                </a:solidFill>
                <a:latin typeface="+mn-lt"/>
              </a:defRPr>
            </a:lvl4pPr>
            <a:lvl5pPr marL="2057400" lvl="4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100" b="0" i="0" dirty="0">
                <a:solidFill>
                  <a:schemeClr val="tx1"/>
                </a:solidFill>
                <a:latin typeface="+mn-lt"/>
              </a:defRPr>
            </a:lvl5pPr>
            <a:lvl6pPr marL="2514600" lvl="5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6pPr>
            <a:lvl7pPr marL="2971800" lvl="6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7pPr>
            <a:lvl8pPr marL="3429000" lvl="7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8pPr>
            <a:lvl9pPr marL="3886200" lvl="8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packages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Create Worker Class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DD91FE-6F68-E345-1C2F-CE78BD402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42" y="2307461"/>
            <a:ext cx="4229981" cy="249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539489-F38B-83FF-325C-18EC0E9713BD}"/>
              </a:ext>
            </a:extLst>
          </p:cNvPr>
          <p:cNvSpPr txBox="1"/>
          <p:nvPr/>
        </p:nvSpPr>
        <p:spPr>
          <a:xfrm>
            <a:off x="8627201" y="4637278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C7765-168C-F7FF-5FD3-B85F265CC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653" y="889546"/>
            <a:ext cx="4267570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7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32D4E94-D9F0-04DF-0F25-A97417A05AFD}"/>
              </a:ext>
            </a:extLst>
          </p:cNvPr>
          <p:cNvSpPr txBox="1"/>
          <p:nvPr/>
        </p:nvSpPr>
        <p:spPr>
          <a:xfrm>
            <a:off x="992891" y="327695"/>
            <a:ext cx="4589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Load Skill Scores from Excel File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E377C17F-03FD-9879-83D6-739507C07EA6}"/>
              </a:ext>
            </a:extLst>
          </p:cNvPr>
          <p:cNvSpPr txBox="1">
            <a:spLocks/>
          </p:cNvSpPr>
          <p:nvPr/>
        </p:nvSpPr>
        <p:spPr>
          <a:xfrm>
            <a:off x="562046" y="727805"/>
            <a:ext cx="8153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3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E8F7A9A-0033-186E-8F28-55FC02C9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0" y="961510"/>
            <a:ext cx="7034472" cy="2807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BF0AD-F9AD-D2B3-3D19-892AA26974C9}"/>
              </a:ext>
            </a:extLst>
          </p:cNvPr>
          <p:cNvSpPr txBox="1"/>
          <p:nvPr/>
        </p:nvSpPr>
        <p:spPr>
          <a:xfrm>
            <a:off x="8539480" y="4594895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>
          <a:extLst>
            <a:ext uri="{FF2B5EF4-FFF2-40B4-BE49-F238E27FC236}">
              <a16:creationId xmlns:a16="http://schemas.microsoft.com/office/drawing/2014/main" id="{B6A73696-916F-CD65-4E18-12224192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021C9E7-1135-F061-B022-0D6525137CC3}"/>
              </a:ext>
            </a:extLst>
          </p:cNvPr>
          <p:cNvSpPr txBox="1">
            <a:spLocks/>
          </p:cNvSpPr>
          <p:nvPr/>
        </p:nvSpPr>
        <p:spPr>
          <a:xfrm>
            <a:off x="1671530" y="469937"/>
            <a:ext cx="8001000" cy="420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D6701-C01D-7197-E1A7-B7920DE970A5}"/>
              </a:ext>
            </a:extLst>
          </p:cNvPr>
          <p:cNvSpPr txBox="1"/>
          <p:nvPr/>
        </p:nvSpPr>
        <p:spPr>
          <a:xfrm>
            <a:off x="1630664" y="583451"/>
            <a:ext cx="483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8C0B1-B309-473A-5C6D-1111F3D3375B}"/>
              </a:ext>
            </a:extLst>
          </p:cNvPr>
          <p:cNvSpPr txBox="1"/>
          <p:nvPr/>
        </p:nvSpPr>
        <p:spPr>
          <a:xfrm>
            <a:off x="8678000" y="4673563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EA454-ED4C-B666-CE40-64E9E951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48" y="1440048"/>
            <a:ext cx="6651504" cy="27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>
          <a:extLst>
            <a:ext uri="{FF2B5EF4-FFF2-40B4-BE49-F238E27FC236}">
              <a16:creationId xmlns:a16="http://schemas.microsoft.com/office/drawing/2014/main" id="{ACDF4697-E193-B558-10FE-3DC40551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C2D49A5-E0CB-7F82-0E43-419A85D5B79D}"/>
              </a:ext>
            </a:extLst>
          </p:cNvPr>
          <p:cNvSpPr txBox="1">
            <a:spLocks/>
          </p:cNvSpPr>
          <p:nvPr/>
        </p:nvSpPr>
        <p:spPr>
          <a:xfrm>
            <a:off x="1671530" y="469937"/>
            <a:ext cx="8001000" cy="420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38682-0A30-A0A6-B72B-B80D1B94BFD2}"/>
              </a:ext>
            </a:extLst>
          </p:cNvPr>
          <p:cNvSpPr txBox="1"/>
          <p:nvPr/>
        </p:nvSpPr>
        <p:spPr>
          <a:xfrm>
            <a:off x="1630664" y="583451"/>
            <a:ext cx="483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48FC9-C4E0-9350-A51C-D46639E67919}"/>
              </a:ext>
            </a:extLst>
          </p:cNvPr>
          <p:cNvSpPr txBox="1"/>
          <p:nvPr/>
        </p:nvSpPr>
        <p:spPr>
          <a:xfrm>
            <a:off x="8678000" y="4673563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0F289-486D-72C6-E5A6-85945C13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53" y="1253588"/>
            <a:ext cx="6606422" cy="34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>
          <a:extLst>
            <a:ext uri="{FF2B5EF4-FFF2-40B4-BE49-F238E27FC236}">
              <a16:creationId xmlns:a16="http://schemas.microsoft.com/office/drawing/2014/main" id="{2B863BC1-0CBD-5A87-CCDA-5765614B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FB7920F-855E-B951-2D44-80668E3DE0E8}"/>
              </a:ext>
            </a:extLst>
          </p:cNvPr>
          <p:cNvSpPr txBox="1">
            <a:spLocks/>
          </p:cNvSpPr>
          <p:nvPr/>
        </p:nvSpPr>
        <p:spPr>
          <a:xfrm>
            <a:off x="1671530" y="469937"/>
            <a:ext cx="8001000" cy="420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B2386-045B-FF8E-4167-27FBB9C37911}"/>
              </a:ext>
            </a:extLst>
          </p:cNvPr>
          <p:cNvSpPr txBox="1"/>
          <p:nvPr/>
        </p:nvSpPr>
        <p:spPr>
          <a:xfrm>
            <a:off x="1630664" y="583451"/>
            <a:ext cx="483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C0710-ED80-4FBB-84E4-249C5F8BBE90}"/>
              </a:ext>
            </a:extLst>
          </p:cNvPr>
          <p:cNvSpPr txBox="1"/>
          <p:nvPr/>
        </p:nvSpPr>
        <p:spPr>
          <a:xfrm>
            <a:off x="8678000" y="4673563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6BBF-146C-0C1F-2DB9-8BF47ABC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1369705"/>
            <a:ext cx="7495714" cy="3080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5E293-D779-B484-0C39-9DB0D357D3C4}"/>
              </a:ext>
            </a:extLst>
          </p:cNvPr>
          <p:cNvSpPr txBox="1"/>
          <p:nvPr/>
        </p:nvSpPr>
        <p:spPr>
          <a:xfrm>
            <a:off x="77635" y="78378"/>
            <a:ext cx="155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Ctd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193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>
            <a:spLocks noGrp="1"/>
          </p:cNvSpPr>
          <p:nvPr>
            <p:ph type="title"/>
          </p:nvPr>
        </p:nvSpPr>
        <p:spPr>
          <a:xfrm>
            <a:off x="696600" y="1555975"/>
            <a:ext cx="4461300" cy="14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800" b="1" i="0" u="none" strike="noStrike" kern="0" cap="all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US" sz="6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5" name="Google Shape;415;p48"/>
          <p:cNvGrpSpPr/>
          <p:nvPr/>
        </p:nvGrpSpPr>
        <p:grpSpPr>
          <a:xfrm>
            <a:off x="2661975" y="-142875"/>
            <a:ext cx="6491550" cy="5353050"/>
            <a:chOff x="2661975" y="-142875"/>
            <a:chExt cx="6491550" cy="5353050"/>
          </a:xfrm>
        </p:grpSpPr>
        <p:grpSp>
          <p:nvGrpSpPr>
            <p:cNvPr id="416" name="Google Shape;416;p48"/>
            <p:cNvGrpSpPr/>
            <p:nvPr/>
          </p:nvGrpSpPr>
          <p:grpSpPr>
            <a:xfrm flipH="1">
              <a:off x="2661975" y="-114377"/>
              <a:ext cx="6491550" cy="5324552"/>
              <a:chOff x="1600725" y="-6725"/>
              <a:chExt cx="6491550" cy="5143501"/>
            </a:xfrm>
          </p:grpSpPr>
          <p:sp>
            <p:nvSpPr>
              <p:cNvPr id="417" name="Google Shape;417;p48"/>
              <p:cNvSpPr/>
              <p:nvPr/>
            </p:nvSpPr>
            <p:spPr>
              <a:xfrm>
                <a:off x="2641875" y="-6725"/>
                <a:ext cx="54504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8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" name="Google Shape;419;p48"/>
            <p:cNvSpPr/>
            <p:nvPr/>
          </p:nvSpPr>
          <p:spPr>
            <a:xfrm rot="10800000">
              <a:off x="4823819" y="-114377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0" name="Google Shape;420;p48"/>
            <p:cNvCxnSpPr/>
            <p:nvPr/>
          </p:nvCxnSpPr>
          <p:spPr>
            <a:xfrm rot="10800000">
              <a:off x="4276450" y="-142875"/>
              <a:ext cx="4862700" cy="442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1" name="Google Shape;421;p48"/>
          <p:cNvCxnSpPr>
            <a:cxnSpLocks/>
          </p:cNvCxnSpPr>
          <p:nvPr/>
        </p:nvCxnSpPr>
        <p:spPr>
          <a:xfrm>
            <a:off x="860748" y="2691485"/>
            <a:ext cx="94628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C0C924-BB01-31D9-B0A1-2E1DE9B20FDD}"/>
              </a:ext>
            </a:extLst>
          </p:cNvPr>
          <p:cNvSpPr txBox="1"/>
          <p:nvPr/>
        </p:nvSpPr>
        <p:spPr>
          <a:xfrm>
            <a:off x="8501321" y="4600291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9"/>
          <p:cNvSpPr txBox="1">
            <a:spLocks noGrp="1"/>
          </p:cNvSpPr>
          <p:nvPr>
            <p:ph type="title"/>
          </p:nvPr>
        </p:nvSpPr>
        <p:spPr>
          <a:xfrm>
            <a:off x="608454" y="865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Case 01 – </a:t>
            </a: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no. workers ≥ no. of tasks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3" name="Google Shape;853;p69"/>
          <p:cNvCxnSpPr>
            <a:cxnSpLocks/>
          </p:cNvCxnSpPr>
          <p:nvPr/>
        </p:nvCxnSpPr>
        <p:spPr>
          <a:xfrm>
            <a:off x="750745" y="1155525"/>
            <a:ext cx="129576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35FA3-8DF4-7B6E-AE31-9425A7B2C67F}"/>
              </a:ext>
            </a:extLst>
          </p:cNvPr>
          <p:cNvSpPr txBox="1"/>
          <p:nvPr/>
        </p:nvSpPr>
        <p:spPr>
          <a:xfrm>
            <a:off x="350331" y="1350278"/>
            <a:ext cx="288356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Case A – No Absences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DA237D-2FD8-F4FC-1716-EB1763081C77}"/>
              </a:ext>
            </a:extLst>
          </p:cNvPr>
          <p:cNvSpPr txBox="1">
            <a:spLocks/>
          </p:cNvSpPr>
          <p:nvPr/>
        </p:nvSpPr>
        <p:spPr>
          <a:xfrm>
            <a:off x="1632856" y="1437141"/>
            <a:ext cx="6976597" cy="270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76D0E0A1-71B5-10AA-97D7-C3FDF3D5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42" b="3600"/>
          <a:stretch/>
        </p:blipFill>
        <p:spPr>
          <a:xfrm>
            <a:off x="3462498" y="1261421"/>
            <a:ext cx="4849956" cy="3636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844E52-D480-6AE1-EF4D-44D9FE92F56C}"/>
              </a:ext>
            </a:extLst>
          </p:cNvPr>
          <p:cNvSpPr/>
          <p:nvPr/>
        </p:nvSpPr>
        <p:spPr>
          <a:xfrm>
            <a:off x="3840480" y="4644571"/>
            <a:ext cx="2235200" cy="203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5378D-963A-FE3C-AD20-C0B786DC22DC}"/>
              </a:ext>
            </a:extLst>
          </p:cNvPr>
          <p:cNvSpPr txBox="1"/>
          <p:nvPr/>
        </p:nvSpPr>
        <p:spPr>
          <a:xfrm>
            <a:off x="831546" y="3297516"/>
            <a:ext cx="1799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Skill Score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DA0E5A-F4C7-FA49-B9FB-9B46929B272C}"/>
              </a:ext>
            </a:extLst>
          </p:cNvPr>
          <p:cNvCxnSpPr>
            <a:cxnSpLocks/>
          </p:cNvCxnSpPr>
          <p:nvPr/>
        </p:nvCxnSpPr>
        <p:spPr>
          <a:xfrm>
            <a:off x="1880181" y="3579131"/>
            <a:ext cx="1960299" cy="113127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BA4B63-C992-13F9-7361-DDDAD1DCD6C7}"/>
              </a:ext>
            </a:extLst>
          </p:cNvPr>
          <p:cNvSpPr txBox="1"/>
          <p:nvPr/>
        </p:nvSpPr>
        <p:spPr>
          <a:xfrm>
            <a:off x="8609453" y="4644571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CED3AE-2225-BEA5-15E6-666328C72354}"/>
              </a:ext>
            </a:extLst>
          </p:cNvPr>
          <p:cNvSpPr txBox="1"/>
          <p:nvPr/>
        </p:nvSpPr>
        <p:spPr>
          <a:xfrm>
            <a:off x="599860" y="262221"/>
            <a:ext cx="389231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Case B – 1 worker  absent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3CDF9187-CFA5-C45A-E8FC-79C57D282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8" r="15273" b="2607"/>
          <a:stretch/>
        </p:blipFill>
        <p:spPr>
          <a:xfrm>
            <a:off x="2053771" y="871039"/>
            <a:ext cx="5181600" cy="4096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AB384C-D81B-EFE9-F91D-D02ACCE78DAF}"/>
              </a:ext>
            </a:extLst>
          </p:cNvPr>
          <p:cNvSpPr/>
          <p:nvPr/>
        </p:nvSpPr>
        <p:spPr>
          <a:xfrm>
            <a:off x="6037943" y="1059543"/>
            <a:ext cx="500743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5EE66E-594F-AA6A-3E13-922B3BDCCF6B}"/>
              </a:ext>
            </a:extLst>
          </p:cNvPr>
          <p:cNvSpPr/>
          <p:nvPr/>
        </p:nvSpPr>
        <p:spPr>
          <a:xfrm>
            <a:off x="2474686" y="4746172"/>
            <a:ext cx="2394857" cy="206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D956D-2E3D-1E3D-EE19-F8A9F4F8023B}"/>
              </a:ext>
            </a:extLst>
          </p:cNvPr>
          <p:cNvSpPr txBox="1"/>
          <p:nvPr/>
        </p:nvSpPr>
        <p:spPr>
          <a:xfrm>
            <a:off x="8535760" y="456756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 txBox="1">
            <a:spLocks noGrp="1"/>
          </p:cNvSpPr>
          <p:nvPr>
            <p:ph type="title" idx="9"/>
          </p:nvPr>
        </p:nvSpPr>
        <p:spPr>
          <a:xfrm>
            <a:off x="611143" y="1010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Case 02 – </a:t>
            </a: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no. workers &lt; no. of tasks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3" name="Google Shape;513;p54"/>
          <p:cNvCxnSpPr>
            <a:cxnSpLocks/>
          </p:cNvCxnSpPr>
          <p:nvPr/>
        </p:nvCxnSpPr>
        <p:spPr>
          <a:xfrm>
            <a:off x="772516" y="1206325"/>
            <a:ext cx="117965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F828CF-3754-5FA0-6BBF-EA9F8E7D1BF6}"/>
              </a:ext>
            </a:extLst>
          </p:cNvPr>
          <p:cNvSpPr txBox="1"/>
          <p:nvPr/>
        </p:nvSpPr>
        <p:spPr>
          <a:xfrm>
            <a:off x="8535760" y="4550335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8C8C-E5F3-820E-F5DB-E377AEFD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8" y="1222416"/>
            <a:ext cx="5170927" cy="3728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578D49-DC77-9334-757D-B9E834A4CB74}"/>
              </a:ext>
            </a:extLst>
          </p:cNvPr>
          <p:cNvSpPr/>
          <p:nvPr/>
        </p:nvSpPr>
        <p:spPr>
          <a:xfrm>
            <a:off x="2312874" y="2023053"/>
            <a:ext cx="4300537" cy="1629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08CC0-AC57-9C87-0534-A744F28481B6}"/>
              </a:ext>
            </a:extLst>
          </p:cNvPr>
          <p:cNvSpPr/>
          <p:nvPr/>
        </p:nvSpPr>
        <p:spPr>
          <a:xfrm>
            <a:off x="2312874" y="4453895"/>
            <a:ext cx="4300537" cy="1629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8867A-4C38-4150-3D2A-883AC9DE276B}"/>
              </a:ext>
            </a:extLst>
          </p:cNvPr>
          <p:cNvSpPr/>
          <p:nvPr/>
        </p:nvSpPr>
        <p:spPr>
          <a:xfrm>
            <a:off x="2312874" y="3432212"/>
            <a:ext cx="4300537" cy="1629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2AB69-C746-81A8-1CE6-4615B3FA3524}"/>
              </a:ext>
            </a:extLst>
          </p:cNvPr>
          <p:cNvSpPr/>
          <p:nvPr/>
        </p:nvSpPr>
        <p:spPr>
          <a:xfrm>
            <a:off x="2312873" y="4280893"/>
            <a:ext cx="4300537" cy="1629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ncil and a notepad&#10;&#10;Description automatically generated">
            <a:extLst>
              <a:ext uri="{FF2B5EF4-FFF2-40B4-BE49-F238E27FC236}">
                <a16:creationId xmlns:a16="http://schemas.microsoft.com/office/drawing/2014/main" id="{FB5FB79E-E56E-9069-0AB1-B6F2488AA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04" y="367516"/>
            <a:ext cx="2917947" cy="3879016"/>
          </a:xfrm>
          <a:prstGeom prst="rect">
            <a:avLst/>
          </a:prstGeom>
        </p:spPr>
      </p:pic>
      <p:sp>
        <p:nvSpPr>
          <p:cNvPr id="446" name="Google Shape;446;p51"/>
          <p:cNvSpPr txBox="1">
            <a:spLocks noGrp="1"/>
          </p:cNvSpPr>
          <p:nvPr>
            <p:ph type="title"/>
          </p:nvPr>
        </p:nvSpPr>
        <p:spPr>
          <a:xfrm>
            <a:off x="434486" y="298360"/>
            <a:ext cx="3874448" cy="5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47" name="Google Shape;447;p51"/>
          <p:cNvSpPr txBox="1">
            <a:spLocks noGrp="1"/>
          </p:cNvSpPr>
          <p:nvPr>
            <p:ph type="subTitle" idx="1"/>
          </p:nvPr>
        </p:nvSpPr>
        <p:spPr>
          <a:xfrm>
            <a:off x="269144" y="958140"/>
            <a:ext cx="5625127" cy="1177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Identified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selected workers assigning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Assignment problem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using Secondary data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Implementation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&amp; Comparison</a:t>
            </a:r>
          </a:p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grpSp>
        <p:nvGrpSpPr>
          <p:cNvPr id="449" name="Google Shape;449;p51"/>
          <p:cNvGrpSpPr/>
          <p:nvPr/>
        </p:nvGrpSpPr>
        <p:grpSpPr>
          <a:xfrm>
            <a:off x="5727800" y="-19050"/>
            <a:ext cx="3432600" cy="5162507"/>
            <a:chOff x="5727800" y="-19050"/>
            <a:chExt cx="3432600" cy="5162507"/>
          </a:xfrm>
        </p:grpSpPr>
        <p:sp>
          <p:nvSpPr>
            <p:cNvPr id="450" name="Google Shape;450;p51"/>
            <p:cNvSpPr/>
            <p:nvPr/>
          </p:nvSpPr>
          <p:spPr>
            <a:xfrm rot="5400000" flipH="1">
              <a:off x="6007702" y="1990760"/>
              <a:ext cx="3207289" cy="309810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/>
            <p:nvPr/>
          </p:nvSpPr>
          <p:spPr>
            <a:xfrm rot="10800000">
              <a:off x="7084100" y="-19050"/>
              <a:ext cx="2076300" cy="21549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2" name="Google Shape;452;p51"/>
            <p:cNvCxnSpPr/>
            <p:nvPr/>
          </p:nvCxnSpPr>
          <p:spPr>
            <a:xfrm flipH="1">
              <a:off x="5727800" y="1593850"/>
              <a:ext cx="3432600" cy="354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3" name="Google Shape;453;p51"/>
          <p:cNvCxnSpPr>
            <a:cxnSpLocks/>
          </p:cNvCxnSpPr>
          <p:nvPr/>
        </p:nvCxnSpPr>
        <p:spPr>
          <a:xfrm>
            <a:off x="565114" y="775025"/>
            <a:ext cx="973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4E847C-5DB2-5D3D-1C65-82ADCD2C6314}"/>
              </a:ext>
            </a:extLst>
          </p:cNvPr>
          <p:cNvSpPr txBox="1"/>
          <p:nvPr/>
        </p:nvSpPr>
        <p:spPr>
          <a:xfrm>
            <a:off x="8576400" y="461440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>
          <a:extLst>
            <a:ext uri="{FF2B5EF4-FFF2-40B4-BE49-F238E27FC236}">
              <a16:creationId xmlns:a16="http://schemas.microsoft.com/office/drawing/2014/main" id="{98810663-BE37-81E1-3FBA-2E14E5FC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41">
            <a:extLst>
              <a:ext uri="{FF2B5EF4-FFF2-40B4-BE49-F238E27FC236}">
                <a16:creationId xmlns:a16="http://schemas.microsoft.com/office/drawing/2014/main" id="{21F18DDC-0CAE-4A19-03D3-37A2D3D6CFF2}"/>
              </a:ext>
            </a:extLst>
          </p:cNvPr>
          <p:cNvGrpSpPr/>
          <p:nvPr/>
        </p:nvGrpSpPr>
        <p:grpSpPr>
          <a:xfrm>
            <a:off x="-62294" y="-218968"/>
            <a:ext cx="9253929" cy="5553226"/>
            <a:chOff x="-62294" y="-218968"/>
            <a:chExt cx="9253929" cy="5553226"/>
          </a:xfrm>
        </p:grpSpPr>
        <p:grpSp>
          <p:nvGrpSpPr>
            <p:cNvPr id="304" name="Google Shape;304;p41">
              <a:extLst>
                <a:ext uri="{FF2B5EF4-FFF2-40B4-BE49-F238E27FC236}">
                  <a16:creationId xmlns:a16="http://schemas.microsoft.com/office/drawing/2014/main" id="{BA8E92D7-4D29-E46F-0CD3-C37070D2B7E9}"/>
                </a:ext>
              </a:extLst>
            </p:cNvPr>
            <p:cNvGrpSpPr/>
            <p:nvPr/>
          </p:nvGrpSpPr>
          <p:grpSpPr>
            <a:xfrm rot="5400000">
              <a:off x="-228802" y="2176401"/>
              <a:ext cx="3324364" cy="2991349"/>
              <a:chOff x="4276352" y="709708"/>
              <a:chExt cx="5001300" cy="4500300"/>
            </a:xfrm>
          </p:grpSpPr>
          <p:cxnSp>
            <p:nvCxnSpPr>
              <p:cNvPr id="305" name="Google Shape;305;p41">
                <a:extLst>
                  <a:ext uri="{FF2B5EF4-FFF2-40B4-BE49-F238E27FC236}">
                    <a16:creationId xmlns:a16="http://schemas.microsoft.com/office/drawing/2014/main" id="{9A2DA6D4-1C44-FDC3-8F7D-2CEF8BA89A21}"/>
                  </a:ext>
                </a:extLst>
              </p:cNvPr>
              <p:cNvCxnSpPr/>
              <p:nvPr/>
            </p:nvCxnSpPr>
            <p:spPr>
              <a:xfrm rot="5400000">
                <a:off x="4526852" y="459208"/>
                <a:ext cx="4500300" cy="500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6" name="Google Shape;306;p41">
                <a:extLst>
                  <a:ext uri="{FF2B5EF4-FFF2-40B4-BE49-F238E27FC236}">
                    <a16:creationId xmlns:a16="http://schemas.microsoft.com/office/drawing/2014/main" id="{EB6E04E8-CDCA-A04A-27B5-5364235FD931}"/>
                  </a:ext>
                </a:extLst>
              </p:cNvPr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41">
              <a:extLst>
                <a:ext uri="{FF2B5EF4-FFF2-40B4-BE49-F238E27FC236}">
                  <a16:creationId xmlns:a16="http://schemas.microsoft.com/office/drawing/2014/main" id="{1879ECC7-339C-673A-FEFC-33B2AB2DCC5B}"/>
                </a:ext>
              </a:extLst>
            </p:cNvPr>
            <p:cNvGrpSpPr/>
            <p:nvPr/>
          </p:nvGrpSpPr>
          <p:grpSpPr>
            <a:xfrm rot="-5400000">
              <a:off x="4775153" y="-52076"/>
              <a:ext cx="4583374" cy="4249590"/>
              <a:chOff x="4276575" y="600075"/>
              <a:chExt cx="4972200" cy="4610100"/>
            </a:xfrm>
          </p:grpSpPr>
          <p:cxnSp>
            <p:nvCxnSpPr>
              <p:cNvPr id="308" name="Google Shape;308;p41">
                <a:extLst>
                  <a:ext uri="{FF2B5EF4-FFF2-40B4-BE49-F238E27FC236}">
                    <a16:creationId xmlns:a16="http://schemas.microsoft.com/office/drawing/2014/main" id="{1ECD73ED-1307-13D5-92CE-C639D3B91691}"/>
                  </a:ext>
                </a:extLst>
              </p:cNvPr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9" name="Google Shape;309;p41">
                <a:extLst>
                  <a:ext uri="{FF2B5EF4-FFF2-40B4-BE49-F238E27FC236}">
                    <a16:creationId xmlns:a16="http://schemas.microsoft.com/office/drawing/2014/main" id="{E239F710-0AAB-C2B7-2A12-87948EF50BB4}"/>
                  </a:ext>
                </a:extLst>
              </p:cNvPr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0" name="Google Shape;310;p41">
            <a:extLst>
              <a:ext uri="{FF2B5EF4-FFF2-40B4-BE49-F238E27FC236}">
                <a16:creationId xmlns:a16="http://schemas.microsoft.com/office/drawing/2014/main" id="{598937AF-6ED4-FBFC-2F23-3199A9D23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774" y="2009893"/>
            <a:ext cx="582955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6000" b="1" i="0" u="none" strike="noStrike" kern="0" cap="all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sz="6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3" name="Google Shape;313;p41">
            <a:extLst>
              <a:ext uri="{FF2B5EF4-FFF2-40B4-BE49-F238E27FC236}">
                <a16:creationId xmlns:a16="http://schemas.microsoft.com/office/drawing/2014/main" id="{B9EED0A5-C588-25A1-FC54-0BEC2D69D113}"/>
              </a:ext>
            </a:extLst>
          </p:cNvPr>
          <p:cNvCxnSpPr>
            <a:cxnSpLocks/>
          </p:cNvCxnSpPr>
          <p:nvPr/>
        </p:nvCxnSpPr>
        <p:spPr>
          <a:xfrm>
            <a:off x="1273722" y="2792529"/>
            <a:ext cx="177261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E981F-C7F3-1B83-47E3-006715F39211}"/>
              </a:ext>
            </a:extLst>
          </p:cNvPr>
          <p:cNvSpPr txBox="1"/>
          <p:nvPr/>
        </p:nvSpPr>
        <p:spPr>
          <a:xfrm>
            <a:off x="8535760" y="456184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326001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B7A7928B-0820-708D-87F5-4EBD389E2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535419"/>
              </p:ext>
            </p:extLst>
          </p:nvPr>
        </p:nvGraphicFramePr>
        <p:xfrm>
          <a:off x="1567543" y="285750"/>
          <a:ext cx="5624285" cy="4719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762">
                  <a:extLst>
                    <a:ext uri="{9D8B030D-6E8A-4147-A177-3AD203B41FA5}">
                      <a16:colId xmlns:a16="http://schemas.microsoft.com/office/drawing/2014/main" val="400747662"/>
                    </a:ext>
                  </a:extLst>
                </a:gridCol>
                <a:gridCol w="1889782">
                  <a:extLst>
                    <a:ext uri="{9D8B030D-6E8A-4147-A177-3AD203B41FA5}">
                      <a16:colId xmlns:a16="http://schemas.microsoft.com/office/drawing/2014/main" val="1111206788"/>
                    </a:ext>
                  </a:extLst>
                </a:gridCol>
                <a:gridCol w="1859741">
                  <a:extLst>
                    <a:ext uri="{9D8B030D-6E8A-4147-A177-3AD203B41FA5}">
                      <a16:colId xmlns:a16="http://schemas.microsoft.com/office/drawing/2014/main" val="1011103758"/>
                    </a:ext>
                  </a:extLst>
                </a:gridCol>
              </a:tblGrid>
              <a:tr h="235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EMPLOEE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COMPANY’S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OUR 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715922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87859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3798483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E1156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41252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1053454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E1179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5313354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1962959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E1233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514488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9720369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E1567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668493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E1589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1088433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E2004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0204980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296371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E1887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5873221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2261800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E1469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9817127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E2069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5353985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E2071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8479198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611419"/>
                  </a:ext>
                </a:extLst>
              </a:tr>
              <a:tr h="235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Skill 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09927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81DB4DB-B8B7-4456-C086-4C16F77DA9CF}"/>
              </a:ext>
            </a:extLst>
          </p:cNvPr>
          <p:cNvSpPr txBox="1"/>
          <p:nvPr/>
        </p:nvSpPr>
        <p:spPr>
          <a:xfrm>
            <a:off x="8545920" y="4605367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0"/>
          <p:cNvSpPr txBox="1">
            <a:spLocks noGrp="1"/>
          </p:cNvSpPr>
          <p:nvPr>
            <p:ph type="title"/>
          </p:nvPr>
        </p:nvSpPr>
        <p:spPr>
          <a:xfrm>
            <a:off x="571500" y="243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1" name="Google Shape;861;p70"/>
          <p:cNvCxnSpPr>
            <a:cxnSpLocks/>
          </p:cNvCxnSpPr>
          <p:nvPr/>
        </p:nvCxnSpPr>
        <p:spPr>
          <a:xfrm>
            <a:off x="709112" y="905876"/>
            <a:ext cx="109791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AD5DCAB9-D95D-3964-B5CA-6E84A0329A1B}"/>
              </a:ext>
            </a:extLst>
          </p:cNvPr>
          <p:cNvSpPr txBox="1">
            <a:spLocks/>
          </p:cNvSpPr>
          <p:nvPr/>
        </p:nvSpPr>
        <p:spPr>
          <a:xfrm>
            <a:off x="571500" y="572099"/>
            <a:ext cx="8001000" cy="6241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3" name="Content Placeholder 10" descr="A graph showing the same line&#10;&#10;Description automatically generated with medium confidence">
            <a:extLst>
              <a:ext uri="{FF2B5EF4-FFF2-40B4-BE49-F238E27FC236}">
                <a16:creationId xmlns:a16="http://schemas.microsoft.com/office/drawing/2014/main" id="{B5981E6F-0794-533F-2DC4-1080768D7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4" y="1196256"/>
            <a:ext cx="633036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A1E70-6970-9B72-D3A2-21EB89D583D5}"/>
              </a:ext>
            </a:extLst>
          </p:cNvPr>
          <p:cNvSpPr txBox="1"/>
          <p:nvPr/>
        </p:nvSpPr>
        <p:spPr>
          <a:xfrm>
            <a:off x="8572500" y="4580962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53"/>
          <p:cNvGrpSpPr/>
          <p:nvPr/>
        </p:nvGrpSpPr>
        <p:grpSpPr>
          <a:xfrm>
            <a:off x="-4874" y="-19150"/>
            <a:ext cx="4102500" cy="5162700"/>
            <a:chOff x="-4874" y="-19150"/>
            <a:chExt cx="4102500" cy="5162700"/>
          </a:xfrm>
        </p:grpSpPr>
        <p:sp>
          <p:nvSpPr>
            <p:cNvPr id="476" name="Google Shape;476;p53"/>
            <p:cNvSpPr/>
            <p:nvPr/>
          </p:nvSpPr>
          <p:spPr>
            <a:xfrm rot="-5400000" flipH="1">
              <a:off x="-70273" y="65410"/>
              <a:ext cx="3833291" cy="3702490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-4874" y="3302750"/>
              <a:ext cx="1773600" cy="18408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8" name="Google Shape;478;p53"/>
            <p:cNvCxnSpPr>
              <a:stCxn id="477" idx="1"/>
            </p:cNvCxnSpPr>
            <p:nvPr/>
          </p:nvCxnSpPr>
          <p:spPr>
            <a:xfrm rot="10800000" flipH="1">
              <a:off x="-4874" y="-19150"/>
              <a:ext cx="4102500" cy="4242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C2B228-4CD9-9D9E-7B37-5A379F76C704}"/>
              </a:ext>
            </a:extLst>
          </p:cNvPr>
          <p:cNvSpPr txBox="1"/>
          <p:nvPr/>
        </p:nvSpPr>
        <p:spPr>
          <a:xfrm>
            <a:off x="4047901" y="-442949"/>
            <a:ext cx="4713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kumimoji="0" lang="en-US" sz="40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Model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4FC5D85-6FAF-490E-8C4E-8A96E4ACF79C}"/>
              </a:ext>
            </a:extLst>
          </p:cNvPr>
          <p:cNvSpPr txBox="1">
            <a:spLocks/>
          </p:cNvSpPr>
          <p:nvPr/>
        </p:nvSpPr>
        <p:spPr>
          <a:xfrm>
            <a:off x="4047901" y="1718097"/>
            <a:ext cx="8001000" cy="3289226"/>
          </a:xfrm>
          <a:prstGeom prst="rect">
            <a:avLst/>
          </a:prstGeom>
        </p:spPr>
        <p:txBody>
          <a:bodyPr vert="horz" lIns="91440" tIns="93600" rIns="91440" bIns="45720" rtlCol="0">
            <a:normAutofit lnSpcReduction="10000"/>
          </a:bodyPr>
          <a:lstStyle>
            <a:lvl1pPr marL="342900" lvl="0" indent="-342900" algn="l" rtl="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b="0" i="0" dirty="0">
                <a:solidFill>
                  <a:schemeClr val="tx1"/>
                </a:solidFill>
                <a:latin typeface="+mn-lt"/>
              </a:defRPr>
            </a:lvl1pPr>
            <a:lvl2pPr marL="742950" lvl="1" indent="-28575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600" b="0" i="0" dirty="0">
                <a:solidFill>
                  <a:schemeClr val="tx1"/>
                </a:solidFill>
                <a:latin typeface="+mn-lt"/>
              </a:defRPr>
            </a:lvl2pPr>
            <a:lvl3pPr marL="1143000" lvl="2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400" b="0" i="0" dirty="0">
                <a:solidFill>
                  <a:schemeClr val="tx1"/>
                </a:solidFill>
                <a:latin typeface="+mn-lt"/>
              </a:defRPr>
            </a:lvl3pPr>
            <a:lvl4pPr marL="1600200" lvl="3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200" b="0" i="0" dirty="0">
                <a:solidFill>
                  <a:schemeClr val="tx1"/>
                </a:solidFill>
                <a:latin typeface="+mn-lt"/>
              </a:defRPr>
            </a:lvl4pPr>
            <a:lvl5pPr marL="2057400" lvl="4" indent="-228600" algn="l" rtl="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lang="en-US" sz="1100" b="0" i="0" dirty="0">
                <a:solidFill>
                  <a:schemeClr val="tx1"/>
                </a:solidFill>
                <a:latin typeface="+mn-lt"/>
              </a:defRPr>
            </a:lvl5pPr>
            <a:lvl6pPr marL="2514600" lvl="5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6pPr>
            <a:lvl7pPr marL="2971800" lvl="6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7pPr>
            <a:lvl8pPr marL="3429000" lvl="7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8pPr>
            <a:lvl9pPr marL="3886200" lvl="8" indent="-228600" algn="l" rtl="0">
              <a:spcBef>
                <a:spcPct val="20000"/>
              </a:spcBef>
              <a:buFont typeface="Arial"/>
              <a:buChar char="-"/>
              <a:defRPr lang="en-US" sz="1100" b="0" i="0" dirty="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the Factory: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Enhanced productivity.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Better use of skilled labor.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Reduces production time.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Reduces production costs.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Workers: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Tasks aligned with skills.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Fair workload distribution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mployee Benefits in 2025: The HR Professional's Guide">
            <a:extLst>
              <a:ext uri="{FF2B5EF4-FFF2-40B4-BE49-F238E27FC236}">
                <a16:creationId xmlns:a16="http://schemas.microsoft.com/office/drawing/2014/main" id="{0609E55B-0D20-8BE1-0D66-83E191DB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5" y="2571749"/>
            <a:ext cx="3699507" cy="20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538;p56">
            <a:extLst>
              <a:ext uri="{FF2B5EF4-FFF2-40B4-BE49-F238E27FC236}">
                <a16:creationId xmlns:a16="http://schemas.microsoft.com/office/drawing/2014/main" id="{ADCFC503-4895-6971-1EDB-AAFE7996767F}"/>
              </a:ext>
            </a:extLst>
          </p:cNvPr>
          <p:cNvCxnSpPr>
            <a:cxnSpLocks/>
          </p:cNvCxnSpPr>
          <p:nvPr/>
        </p:nvCxnSpPr>
        <p:spPr>
          <a:xfrm>
            <a:off x="4161308" y="1496043"/>
            <a:ext cx="89037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6D7C93-1B09-30E1-E558-5133648A5572}"/>
              </a:ext>
            </a:extLst>
          </p:cNvPr>
          <p:cNvSpPr txBox="1"/>
          <p:nvPr/>
        </p:nvSpPr>
        <p:spPr>
          <a:xfrm>
            <a:off x="8528751" y="4607213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p56"/>
          <p:cNvCxnSpPr/>
          <p:nvPr/>
        </p:nvCxnSpPr>
        <p:spPr>
          <a:xfrm>
            <a:off x="1343157" y="990411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45AEEF-F2B3-A686-62AA-555A076B0F63}"/>
              </a:ext>
            </a:extLst>
          </p:cNvPr>
          <p:cNvSpPr txBox="1"/>
          <p:nvPr/>
        </p:nvSpPr>
        <p:spPr>
          <a:xfrm>
            <a:off x="1265035" y="405636"/>
            <a:ext cx="457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faced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C2781-2501-9CA0-D6A6-1EDC05B019B9}"/>
              </a:ext>
            </a:extLst>
          </p:cNvPr>
          <p:cNvSpPr txBox="1"/>
          <p:nvPr/>
        </p:nvSpPr>
        <p:spPr>
          <a:xfrm>
            <a:off x="1265035" y="1189022"/>
            <a:ext cx="511514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challenges.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Complex constraints.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 design.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complexity.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implement in Excel.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912;p73">
            <a:extLst>
              <a:ext uri="{FF2B5EF4-FFF2-40B4-BE49-F238E27FC236}">
                <a16:creationId xmlns:a16="http://schemas.microsoft.com/office/drawing/2014/main" id="{E2456DD1-9AAA-63A5-F068-B54A7D77AC02}"/>
              </a:ext>
            </a:extLst>
          </p:cNvPr>
          <p:cNvGrpSpPr/>
          <p:nvPr/>
        </p:nvGrpSpPr>
        <p:grpSpPr>
          <a:xfrm>
            <a:off x="0" y="3557530"/>
            <a:ext cx="2489051" cy="1585970"/>
            <a:chOff x="713099" y="2982992"/>
            <a:chExt cx="2489051" cy="1585970"/>
          </a:xfrm>
        </p:grpSpPr>
        <p:cxnSp>
          <p:nvCxnSpPr>
            <p:cNvPr id="9" name="Google Shape;913;p73">
              <a:extLst>
                <a:ext uri="{FF2B5EF4-FFF2-40B4-BE49-F238E27FC236}">
                  <a16:creationId xmlns:a16="http://schemas.microsoft.com/office/drawing/2014/main" id="{3BFC1648-6CD7-6C91-A1B1-6BACCF17A6CF}"/>
                </a:ext>
              </a:extLst>
            </p:cNvPr>
            <p:cNvCxnSpPr/>
            <p:nvPr/>
          </p:nvCxnSpPr>
          <p:spPr>
            <a:xfrm>
              <a:off x="1419696" y="2982992"/>
              <a:ext cx="1583700" cy="1583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" name="Google Shape;914;p73">
              <a:extLst>
                <a:ext uri="{FF2B5EF4-FFF2-40B4-BE49-F238E27FC236}">
                  <a16:creationId xmlns:a16="http://schemas.microsoft.com/office/drawing/2014/main" id="{D3047E02-FFB9-67A1-A671-D73A1B0CF89D}"/>
                </a:ext>
              </a:extLst>
            </p:cNvPr>
            <p:cNvGrpSpPr/>
            <p:nvPr/>
          </p:nvGrpSpPr>
          <p:grpSpPr>
            <a:xfrm>
              <a:off x="713099" y="3006541"/>
              <a:ext cx="2489051" cy="1562421"/>
              <a:chOff x="-7618325" y="947300"/>
              <a:chExt cx="5948975" cy="3734275"/>
            </a:xfrm>
          </p:grpSpPr>
          <p:sp>
            <p:nvSpPr>
              <p:cNvPr id="11" name="Google Shape;915;p73">
                <a:extLst>
                  <a:ext uri="{FF2B5EF4-FFF2-40B4-BE49-F238E27FC236}">
                    <a16:creationId xmlns:a16="http://schemas.microsoft.com/office/drawing/2014/main" id="{D91EB086-1F9B-18C2-46D8-B6BD7BA841CD}"/>
                  </a:ext>
                </a:extLst>
              </p:cNvPr>
              <p:cNvSpPr/>
              <p:nvPr/>
            </p:nvSpPr>
            <p:spPr>
              <a:xfrm>
                <a:off x="-7618325" y="947300"/>
                <a:ext cx="5022025" cy="3734275"/>
              </a:xfrm>
              <a:custGeom>
                <a:avLst/>
                <a:gdLst/>
                <a:ahLst/>
                <a:cxnLst/>
                <a:rect l="l" t="t" r="r" b="b"/>
                <a:pathLst>
                  <a:path w="200881" h="149371" extrusionOk="0">
                    <a:moveTo>
                      <a:pt x="200880" y="149371"/>
                    </a:moveTo>
                    <a:lnTo>
                      <a:pt x="1" y="149371"/>
                    </a:lnTo>
                    <a:lnTo>
                      <a:pt x="1" y="0"/>
                    </a:lnTo>
                    <a:lnTo>
                      <a:pt x="514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16;p73">
                <a:extLst>
                  <a:ext uri="{FF2B5EF4-FFF2-40B4-BE49-F238E27FC236}">
                    <a16:creationId xmlns:a16="http://schemas.microsoft.com/office/drawing/2014/main" id="{EF49E511-EB0B-A355-065D-11ACD3A61977}"/>
                  </a:ext>
                </a:extLst>
              </p:cNvPr>
              <p:cNvSpPr/>
              <p:nvPr/>
            </p:nvSpPr>
            <p:spPr>
              <a:xfrm>
                <a:off x="-3523975" y="3531525"/>
                <a:ext cx="1854625" cy="1150050"/>
              </a:xfrm>
              <a:custGeom>
                <a:avLst/>
                <a:gdLst/>
                <a:ahLst/>
                <a:cxnLst/>
                <a:rect l="l" t="t" r="r" b="b"/>
                <a:pathLst>
                  <a:path w="74185" h="46002" extrusionOk="0">
                    <a:moveTo>
                      <a:pt x="74185" y="46002"/>
                    </a:moveTo>
                    <a:lnTo>
                      <a:pt x="46030" y="46002"/>
                    </a:lnTo>
                    <a:lnTo>
                      <a:pt x="1" y="0"/>
                    </a:lnTo>
                    <a:lnTo>
                      <a:pt x="281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Decision fatigue concept illustration">
            <a:extLst>
              <a:ext uri="{FF2B5EF4-FFF2-40B4-BE49-F238E27FC236}">
                <a16:creationId xmlns:a16="http://schemas.microsoft.com/office/drawing/2014/main" id="{1277D0A4-6DCD-CC1B-2721-BE041891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78" y="1161177"/>
            <a:ext cx="2364014" cy="236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1D4BE4-CCD2-6B32-9607-B1DE5FEF31FB}"/>
              </a:ext>
            </a:extLst>
          </p:cNvPr>
          <p:cNvSpPr txBox="1"/>
          <p:nvPr/>
        </p:nvSpPr>
        <p:spPr>
          <a:xfrm>
            <a:off x="8678000" y="466231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669200" y="3141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4" name="Google Shape;934;p74"/>
          <p:cNvGrpSpPr/>
          <p:nvPr/>
        </p:nvGrpSpPr>
        <p:grpSpPr>
          <a:xfrm rot="-5400000" flipH="1">
            <a:off x="6619286" y="2665331"/>
            <a:ext cx="2629797" cy="2438282"/>
            <a:chOff x="4276575" y="600075"/>
            <a:chExt cx="4972200" cy="4610100"/>
          </a:xfrm>
        </p:grpSpPr>
        <p:cxnSp>
          <p:nvCxnSpPr>
            <p:cNvPr id="935" name="Google Shape;935;p74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6" name="Google Shape;936;p74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B6A7E4-1677-C625-4892-3A86FBF8C662}"/>
              </a:ext>
            </a:extLst>
          </p:cNvPr>
          <p:cNvSpPr txBox="1"/>
          <p:nvPr/>
        </p:nvSpPr>
        <p:spPr>
          <a:xfrm>
            <a:off x="42802" y="1370142"/>
            <a:ext cx="6264911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model for optimal task assignment of workers.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Reduced the effect of workers absences.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 and productivity at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Panvila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Emjay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Garment Factory.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Mind map concept illustration">
            <a:extLst>
              <a:ext uri="{FF2B5EF4-FFF2-40B4-BE49-F238E27FC236}">
                <a16:creationId xmlns:a16="http://schemas.microsoft.com/office/drawing/2014/main" id="{7905BCFC-CB5A-1F14-DEF4-E36722C1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44" y="998820"/>
            <a:ext cx="2378856" cy="23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538;p56">
            <a:extLst>
              <a:ext uri="{FF2B5EF4-FFF2-40B4-BE49-F238E27FC236}">
                <a16:creationId xmlns:a16="http://schemas.microsoft.com/office/drawing/2014/main" id="{8AF611E8-AFD5-F0E0-942A-0B642BE0B3E6}"/>
              </a:ext>
            </a:extLst>
          </p:cNvPr>
          <p:cNvCxnSpPr>
            <a:cxnSpLocks/>
          </p:cNvCxnSpPr>
          <p:nvPr/>
        </p:nvCxnSpPr>
        <p:spPr>
          <a:xfrm>
            <a:off x="806128" y="1082462"/>
            <a:ext cx="87027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08C254-E5E7-51C0-6A81-FE58F291286E}"/>
              </a:ext>
            </a:extLst>
          </p:cNvPr>
          <p:cNvSpPr txBox="1"/>
          <p:nvPr/>
        </p:nvSpPr>
        <p:spPr>
          <a:xfrm>
            <a:off x="8576400" y="4626248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627941" y="300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5" name="Google Shape;705;p62"/>
          <p:cNvCxnSpPr>
            <a:cxnSpLocks/>
          </p:cNvCxnSpPr>
          <p:nvPr/>
        </p:nvCxnSpPr>
        <p:spPr>
          <a:xfrm>
            <a:off x="743488" y="1082954"/>
            <a:ext cx="86759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62"/>
          <p:cNvCxnSpPr/>
          <p:nvPr/>
        </p:nvCxnSpPr>
        <p:spPr>
          <a:xfrm flipH="1">
            <a:off x="7385327" y="3482273"/>
            <a:ext cx="1864200" cy="172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90822948-9680-7FCE-BEDD-EC73EBF4F4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33404"/>
              </p:ext>
            </p:extLst>
          </p:nvPr>
        </p:nvGraphicFramePr>
        <p:xfrm>
          <a:off x="449943" y="1309008"/>
          <a:ext cx="8000995" cy="2812860"/>
        </p:xfrm>
        <a:graphic>
          <a:graphicData uri="http://schemas.openxmlformats.org/drawingml/2006/table">
            <a:tbl>
              <a:tblPr/>
              <a:tblGrid>
                <a:gridCol w="3000375">
                  <a:extLst>
                    <a:ext uri="{9D8B030D-6E8A-4147-A177-3AD203B41FA5}">
                      <a16:colId xmlns:a16="http://schemas.microsoft.com/office/drawing/2014/main" val="2893438716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9982296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3116304678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2108582732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1971517634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3598954434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300243906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1479199400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2023993516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1593475490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3258103364"/>
                    </a:ext>
                  </a:extLst>
                </a:gridCol>
              </a:tblGrid>
              <a:tr h="156270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 gridSpan="10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325724"/>
                  </a:ext>
                </a:extLst>
              </a:tr>
              <a:tr h="1562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88380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a place to continue the project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076852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Visited Emjay international pvt(ltd)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292271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Selected the project topic and identified the problem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580247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1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919397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preparation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864889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meeting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881965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the skill scores and identify trends or patterns.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798136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the model using hungarian method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631024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2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835133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presentation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77259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the algorithom in python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1848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the model with using sample data in excel and python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51825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 the results with actual factory scenarioes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930459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the final presentation and final report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67387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3 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388507"/>
                  </a:ext>
                </a:extLst>
              </a:tr>
              <a:tr h="1562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Dosis"/>
                          <a:sym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13" marR="7813" marT="78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9619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DD81293-DD4B-56A0-5FB6-5AAEBB100F7E}"/>
              </a:ext>
            </a:extLst>
          </p:cNvPr>
          <p:cNvSpPr txBox="1"/>
          <p:nvPr/>
        </p:nvSpPr>
        <p:spPr>
          <a:xfrm>
            <a:off x="8576400" y="462280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92" name="Google Shape;692;p61"/>
          <p:cNvCxnSpPr/>
          <p:nvPr/>
        </p:nvCxnSpPr>
        <p:spPr>
          <a:xfrm>
            <a:off x="750745" y="1155525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B9BF-D975-2F3D-FABB-64183EB03AB2}"/>
              </a:ext>
            </a:extLst>
          </p:cNvPr>
          <p:cNvSpPr txBox="1">
            <a:spLocks/>
          </p:cNvSpPr>
          <p:nvPr/>
        </p:nvSpPr>
        <p:spPr>
          <a:xfrm>
            <a:off x="547437" y="934381"/>
            <a:ext cx="7876563" cy="3274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lvl="0" algn="l" rtl="0">
              <a:lnSpc>
                <a:spcPct val="100000"/>
              </a:lnSpc>
              <a:spcBef>
                <a:spcPct val="0"/>
              </a:spcBef>
              <a:buNone/>
              <a:defRPr lang="en-US" sz="3200" b="1" i="0" cap="all" dirty="0">
                <a:solidFill>
                  <a:schemeClr val="tx2"/>
                </a:solidFill>
                <a:latin typeface="+mj-lt"/>
              </a:defRPr>
            </a:lvl1pPr>
          </a:lstStyle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Lanka Export Development Board. (n.d.). </a:t>
            </a:r>
            <a:r>
              <a:rPr lang="en-US" sz="12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Emjay</a:t>
            </a:r>
            <a:r>
              <a:rPr lang="en-US" sz="12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Pvt Ltd - Company profile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MAY 15, 2024</a:t>
            </a: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Lanka Export Development Board. (n.d.). </a:t>
            </a:r>
            <a:r>
              <a:rPr lang="en-US" sz="12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Apparel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AUGUST 29, 2024</a:t>
            </a: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Kanchi University. (n.d.). </a:t>
            </a:r>
            <a:r>
              <a:rPr lang="en-US" sz="12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materials: Operation research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 JUNE 12, 2024</a:t>
            </a: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(n.d.). </a:t>
            </a:r>
            <a:r>
              <a:rPr lang="en-US" sz="12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packages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NOVEMBER 22 , 2024</a:t>
            </a: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SciPy. (n.d.). </a:t>
            </a:r>
            <a:r>
              <a:rPr lang="en-US" sz="12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scipy.optimize.linear_sum_assignment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SciPy Documentation. Retrieved December 27, 2024</a:t>
            </a: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User. (2019). </a:t>
            </a:r>
            <a:r>
              <a:rPr lang="en-US" sz="12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quick way to add multiple constraints in Excel Solver optimizer?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January 2, 2025</a:t>
            </a:r>
            <a:endParaRPr lang="en-US" sz="1200" b="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1EDC7-7FC1-5BFC-08FD-7748E4A826CE}"/>
              </a:ext>
            </a:extLst>
          </p:cNvPr>
          <p:cNvSpPr txBox="1"/>
          <p:nvPr/>
        </p:nvSpPr>
        <p:spPr>
          <a:xfrm>
            <a:off x="8510281" y="461237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4527A2-634B-8CA1-2C13-1A68C23D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>
            <a:extLst>
              <a:ext uri="{FF2B5EF4-FFF2-40B4-BE49-F238E27FC236}">
                <a16:creationId xmlns:a16="http://schemas.microsoft.com/office/drawing/2014/main" id="{0A0CAD85-B9A5-7E9A-B6E9-ADF318DAC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38" y="1541460"/>
            <a:ext cx="4461300" cy="14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dirty="0">
              <a:solidFill>
                <a:srgbClr val="000000"/>
              </a:solidFill>
            </a:endParaRPr>
          </a:p>
        </p:txBody>
      </p:sp>
      <p:grpSp>
        <p:nvGrpSpPr>
          <p:cNvPr id="415" name="Google Shape;415;p48">
            <a:extLst>
              <a:ext uri="{FF2B5EF4-FFF2-40B4-BE49-F238E27FC236}">
                <a16:creationId xmlns:a16="http://schemas.microsoft.com/office/drawing/2014/main" id="{F392A41D-B100-EE10-7BA5-0EFDDC34976A}"/>
              </a:ext>
            </a:extLst>
          </p:cNvPr>
          <p:cNvGrpSpPr/>
          <p:nvPr/>
        </p:nvGrpSpPr>
        <p:grpSpPr>
          <a:xfrm>
            <a:off x="2661975" y="-142875"/>
            <a:ext cx="6491550" cy="5353050"/>
            <a:chOff x="2661975" y="-142875"/>
            <a:chExt cx="6491550" cy="5353050"/>
          </a:xfrm>
        </p:grpSpPr>
        <p:grpSp>
          <p:nvGrpSpPr>
            <p:cNvPr id="416" name="Google Shape;416;p48">
              <a:extLst>
                <a:ext uri="{FF2B5EF4-FFF2-40B4-BE49-F238E27FC236}">
                  <a16:creationId xmlns:a16="http://schemas.microsoft.com/office/drawing/2014/main" id="{CABB9516-46BA-2ADB-C0C7-D979350A3816}"/>
                </a:ext>
              </a:extLst>
            </p:cNvPr>
            <p:cNvGrpSpPr/>
            <p:nvPr/>
          </p:nvGrpSpPr>
          <p:grpSpPr>
            <a:xfrm flipH="1">
              <a:off x="2661975" y="-114377"/>
              <a:ext cx="6491550" cy="5324552"/>
              <a:chOff x="1600725" y="-6725"/>
              <a:chExt cx="6491550" cy="5143501"/>
            </a:xfrm>
          </p:grpSpPr>
          <p:sp>
            <p:nvSpPr>
              <p:cNvPr id="417" name="Google Shape;417;p48">
                <a:extLst>
                  <a:ext uri="{FF2B5EF4-FFF2-40B4-BE49-F238E27FC236}">
                    <a16:creationId xmlns:a16="http://schemas.microsoft.com/office/drawing/2014/main" id="{31763AE2-9CA8-8DEE-5E8F-56311D1A5823}"/>
                  </a:ext>
                </a:extLst>
              </p:cNvPr>
              <p:cNvSpPr/>
              <p:nvPr/>
            </p:nvSpPr>
            <p:spPr>
              <a:xfrm>
                <a:off x="2641875" y="-6725"/>
                <a:ext cx="54504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8">
                <a:extLst>
                  <a:ext uri="{FF2B5EF4-FFF2-40B4-BE49-F238E27FC236}">
                    <a16:creationId xmlns:a16="http://schemas.microsoft.com/office/drawing/2014/main" id="{6EB971BD-5F9C-DA85-15CB-8E5A007ECCD5}"/>
                  </a:ext>
                </a:extLst>
              </p:cNvPr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" name="Google Shape;419;p48">
              <a:extLst>
                <a:ext uri="{FF2B5EF4-FFF2-40B4-BE49-F238E27FC236}">
                  <a16:creationId xmlns:a16="http://schemas.microsoft.com/office/drawing/2014/main" id="{F5DDAF18-B9B1-73D0-BFC0-BA93D877F444}"/>
                </a:ext>
              </a:extLst>
            </p:cNvPr>
            <p:cNvSpPr/>
            <p:nvPr/>
          </p:nvSpPr>
          <p:spPr>
            <a:xfrm rot="10800000">
              <a:off x="4823819" y="-114377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0" name="Google Shape;420;p48">
              <a:extLst>
                <a:ext uri="{FF2B5EF4-FFF2-40B4-BE49-F238E27FC236}">
                  <a16:creationId xmlns:a16="http://schemas.microsoft.com/office/drawing/2014/main" id="{4107B232-DA0E-B619-88EE-364CAC309EF8}"/>
                </a:ext>
              </a:extLst>
            </p:cNvPr>
            <p:cNvCxnSpPr/>
            <p:nvPr/>
          </p:nvCxnSpPr>
          <p:spPr>
            <a:xfrm rot="10800000">
              <a:off x="4276450" y="-142875"/>
              <a:ext cx="4862700" cy="442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1" name="Google Shape;421;p48">
            <a:extLst>
              <a:ext uri="{FF2B5EF4-FFF2-40B4-BE49-F238E27FC236}">
                <a16:creationId xmlns:a16="http://schemas.microsoft.com/office/drawing/2014/main" id="{9A60D7BA-76DB-97B6-7EB3-E4E751D17A86}"/>
              </a:ext>
            </a:extLst>
          </p:cNvPr>
          <p:cNvCxnSpPr>
            <a:cxnSpLocks/>
          </p:cNvCxnSpPr>
          <p:nvPr/>
        </p:nvCxnSpPr>
        <p:spPr>
          <a:xfrm>
            <a:off x="751891" y="2626170"/>
            <a:ext cx="135993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CF0F89-2D43-D578-F7D1-4848DE73A82E}"/>
              </a:ext>
            </a:extLst>
          </p:cNvPr>
          <p:cNvSpPr txBox="1"/>
          <p:nvPr/>
        </p:nvSpPr>
        <p:spPr>
          <a:xfrm>
            <a:off x="8533605" y="4629319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87851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Company OVERVIEW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60" name="Google Shape;260;p38"/>
          <p:cNvCxnSpPr>
            <a:cxnSpLocks/>
          </p:cNvCxnSpPr>
          <p:nvPr/>
        </p:nvCxnSpPr>
        <p:spPr>
          <a:xfrm>
            <a:off x="952417" y="1148650"/>
            <a:ext cx="132632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green gate with white text&#10;&#10;Description automatically generated">
            <a:extLst>
              <a:ext uri="{FF2B5EF4-FFF2-40B4-BE49-F238E27FC236}">
                <a16:creationId xmlns:a16="http://schemas.microsoft.com/office/drawing/2014/main" id="{4A24813A-D994-1CE9-52D3-533B1BE4B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75263"/>
            <a:ext cx="3767078" cy="2825310"/>
          </a:xfrm>
          <a:prstGeom prst="rect">
            <a:avLst/>
          </a:prstGeom>
        </p:spPr>
      </p:pic>
      <p:pic>
        <p:nvPicPr>
          <p:cNvPr id="6" name="Picture 5" descr="A building with a small shrine&#10;&#10;Description automatically generated">
            <a:extLst>
              <a:ext uri="{FF2B5EF4-FFF2-40B4-BE49-F238E27FC236}">
                <a16:creationId xmlns:a16="http://schemas.microsoft.com/office/drawing/2014/main" id="{9B36F4F0-C2DD-EE41-AC0A-AD5AF76B6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5263"/>
            <a:ext cx="3767078" cy="2825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A142D-86A8-3DEB-6090-794D999FEF1F}"/>
              </a:ext>
            </a:extLst>
          </p:cNvPr>
          <p:cNvSpPr txBox="1"/>
          <p:nvPr/>
        </p:nvSpPr>
        <p:spPr>
          <a:xfrm>
            <a:off x="8678000" y="46532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>
            <a:spLocks noGrp="1"/>
          </p:cNvSpPr>
          <p:nvPr>
            <p:ph type="subTitle" idx="1"/>
          </p:nvPr>
        </p:nvSpPr>
        <p:spPr>
          <a:xfrm>
            <a:off x="234708" y="1089564"/>
            <a:ext cx="7348071" cy="2964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Name          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Emjay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international (PVT) Ltd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Products      : Loungewear, underwear, 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           active wear, and thermal wear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Location      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Panvila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Main branch: Colombo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Workers      : 1200 employees</a:t>
            </a:r>
          </a:p>
        </p:txBody>
      </p:sp>
      <p:grpSp>
        <p:nvGrpSpPr>
          <p:cNvPr id="428" name="Google Shape;428;p49"/>
          <p:cNvGrpSpPr/>
          <p:nvPr/>
        </p:nvGrpSpPr>
        <p:grpSpPr>
          <a:xfrm>
            <a:off x="4465275" y="-142725"/>
            <a:ext cx="4733925" cy="5352900"/>
            <a:chOff x="4465275" y="-142725"/>
            <a:chExt cx="4733925" cy="5352900"/>
          </a:xfrm>
        </p:grpSpPr>
        <p:sp>
          <p:nvSpPr>
            <p:cNvPr id="429" name="Google Shape;429;p49"/>
            <p:cNvSpPr/>
            <p:nvPr/>
          </p:nvSpPr>
          <p:spPr>
            <a:xfrm rot="10800000">
              <a:off x="4465275" y="-142725"/>
              <a:ext cx="4707300" cy="45879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 flipH="1">
              <a:off x="5986029" y="2177234"/>
              <a:ext cx="3193500" cy="3010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49"/>
            <p:cNvCxnSpPr/>
            <p:nvPr/>
          </p:nvCxnSpPr>
          <p:spPr>
            <a:xfrm flipH="1">
              <a:off x="5506200" y="1671975"/>
              <a:ext cx="3693000" cy="353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1E546A-A26F-62F5-F3E1-BD79C64452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14" y="23926"/>
            <a:ext cx="1476499" cy="930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986F6-E9E8-CB91-D0DF-6E2C11F41A49}"/>
              </a:ext>
            </a:extLst>
          </p:cNvPr>
          <p:cNvSpPr txBox="1"/>
          <p:nvPr/>
        </p:nvSpPr>
        <p:spPr>
          <a:xfrm>
            <a:off x="318115" y="347006"/>
            <a:ext cx="155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E3D18-CCBE-D84A-48D8-9249BF384FBE}"/>
              </a:ext>
            </a:extLst>
          </p:cNvPr>
          <p:cNvSpPr txBox="1"/>
          <p:nvPr/>
        </p:nvSpPr>
        <p:spPr>
          <a:xfrm>
            <a:off x="8510036" y="4719464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2282995" y="122141"/>
            <a:ext cx="4241176" cy="76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DEPARTMENTS</a:t>
            </a:r>
          </a:p>
        </p:txBody>
      </p:sp>
      <p:cxnSp>
        <p:nvCxnSpPr>
          <p:cNvPr id="526" name="Google Shape;526;p55"/>
          <p:cNvCxnSpPr>
            <a:cxnSpLocks/>
          </p:cNvCxnSpPr>
          <p:nvPr/>
        </p:nvCxnSpPr>
        <p:spPr>
          <a:xfrm>
            <a:off x="2416259" y="799376"/>
            <a:ext cx="150259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9204C4-F0A1-4A55-CE55-8C2E350A07B3}"/>
              </a:ext>
            </a:extLst>
          </p:cNvPr>
          <p:cNvSpPr txBox="1"/>
          <p:nvPr/>
        </p:nvSpPr>
        <p:spPr>
          <a:xfrm>
            <a:off x="1017527" y="957739"/>
            <a:ext cx="710894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Storing department</a:t>
            </a:r>
          </a:p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Inspection area</a:t>
            </a:r>
          </a:p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Cutting section </a:t>
            </a:r>
          </a:p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Quality assurance department (overall procedure) </a:t>
            </a:r>
          </a:p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Sewing department </a:t>
            </a:r>
          </a:p>
          <a:p>
            <a:pPr marL="514350" marR="0" lvl="0" indent="-5143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Finished goods warehouse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sis"/>
            </a:endParaRP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AE1F1-4C2B-8E45-86EC-D2867587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4" y="957739"/>
            <a:ext cx="3120571" cy="1560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0E0F32-59F7-C58A-04AF-68462E283948}"/>
              </a:ext>
            </a:extLst>
          </p:cNvPr>
          <p:cNvSpPr txBox="1"/>
          <p:nvPr/>
        </p:nvSpPr>
        <p:spPr>
          <a:xfrm>
            <a:off x="8586560" y="46532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462844" y="357818"/>
            <a:ext cx="6199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Problems Identified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1"/>
          </p:nvPr>
        </p:nvSpPr>
        <p:spPr>
          <a:xfrm>
            <a:off x="458526" y="1288327"/>
            <a:ext cx="5833200" cy="341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Storage problems.</a:t>
            </a: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Defects generating in sewing.</a:t>
            </a: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Machine Downtime.</a:t>
            </a: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Cover the targets before deadlines.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>
                <a:srgbClr val="DB6A7B"/>
              </a:buClr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sis"/>
            </a:endParaRPr>
          </a:p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EDC52-6F20-890C-7589-DB9C7DC6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67" y="2082801"/>
            <a:ext cx="1451944" cy="2843944"/>
          </a:xfrm>
          <a:prstGeom prst="rect">
            <a:avLst/>
          </a:prstGeom>
        </p:spPr>
      </p:pic>
      <p:grpSp>
        <p:nvGrpSpPr>
          <p:cNvPr id="328" name="Google Shape;328;p43"/>
          <p:cNvGrpSpPr/>
          <p:nvPr/>
        </p:nvGrpSpPr>
        <p:grpSpPr>
          <a:xfrm>
            <a:off x="5057900" y="-19150"/>
            <a:ext cx="4102500" cy="5162700"/>
            <a:chOff x="5057900" y="-19150"/>
            <a:chExt cx="4102500" cy="5162700"/>
          </a:xfrm>
        </p:grpSpPr>
        <p:sp>
          <p:nvSpPr>
            <p:cNvPr id="329" name="Google Shape;329;p43"/>
            <p:cNvSpPr/>
            <p:nvPr/>
          </p:nvSpPr>
          <p:spPr>
            <a:xfrm rot="5400000">
              <a:off x="5392509" y="65410"/>
              <a:ext cx="3833291" cy="3702490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3"/>
            <p:cNvSpPr/>
            <p:nvPr/>
          </p:nvSpPr>
          <p:spPr>
            <a:xfrm flipH="1">
              <a:off x="7386800" y="3302750"/>
              <a:ext cx="1773600" cy="18408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1" name="Google Shape;331;p43"/>
            <p:cNvCxnSpPr>
              <a:stCxn id="330" idx="1"/>
            </p:cNvCxnSpPr>
            <p:nvPr/>
          </p:nvCxnSpPr>
          <p:spPr>
            <a:xfrm rot="10800000">
              <a:off x="5057900" y="-19150"/>
              <a:ext cx="4102500" cy="4242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2" name="Google Shape;332;p43"/>
          <p:cNvCxnSpPr>
            <a:cxnSpLocks/>
          </p:cNvCxnSpPr>
          <p:nvPr/>
        </p:nvCxnSpPr>
        <p:spPr>
          <a:xfrm>
            <a:off x="573314" y="930518"/>
            <a:ext cx="111034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E6AC64-D95B-46AF-6B66-737078A261CE}"/>
              </a:ext>
            </a:extLst>
          </p:cNvPr>
          <p:cNvSpPr txBox="1"/>
          <p:nvPr/>
        </p:nvSpPr>
        <p:spPr>
          <a:xfrm>
            <a:off x="8605744" y="465314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>
            <a:spLocks noGrp="1"/>
          </p:cNvSpPr>
          <p:nvPr>
            <p:ph type="title"/>
          </p:nvPr>
        </p:nvSpPr>
        <p:spPr>
          <a:xfrm>
            <a:off x="386171" y="73187"/>
            <a:ext cx="7306400" cy="1086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WHY WE SELECTED WORKERS ASSIGNING 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7" name="Google Shape;387;p46"/>
          <p:cNvGrpSpPr/>
          <p:nvPr/>
        </p:nvGrpSpPr>
        <p:grpSpPr>
          <a:xfrm>
            <a:off x="5057900" y="-19150"/>
            <a:ext cx="4102500" cy="5162700"/>
            <a:chOff x="5057900" y="-19150"/>
            <a:chExt cx="4102500" cy="5162700"/>
          </a:xfrm>
        </p:grpSpPr>
        <p:sp>
          <p:nvSpPr>
            <p:cNvPr id="388" name="Google Shape;388;p46"/>
            <p:cNvSpPr/>
            <p:nvPr/>
          </p:nvSpPr>
          <p:spPr>
            <a:xfrm rot="5400000" flipH="1">
              <a:off x="5392509" y="1375550"/>
              <a:ext cx="3833291" cy="3702490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6"/>
            <p:cNvSpPr/>
            <p:nvPr/>
          </p:nvSpPr>
          <p:spPr>
            <a:xfrm rot="10800000">
              <a:off x="7386800" y="-19150"/>
              <a:ext cx="1773600" cy="18408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0" name="Google Shape;390;p46"/>
            <p:cNvCxnSpPr>
              <a:stCxn id="389" idx="1"/>
            </p:cNvCxnSpPr>
            <p:nvPr/>
          </p:nvCxnSpPr>
          <p:spPr>
            <a:xfrm flipH="1">
              <a:off x="5057900" y="901250"/>
              <a:ext cx="4102500" cy="4242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91" name="Google Shape;391;p46"/>
          <p:cNvCxnSpPr>
            <a:cxnSpLocks/>
          </p:cNvCxnSpPr>
          <p:nvPr/>
        </p:nvCxnSpPr>
        <p:spPr>
          <a:xfrm>
            <a:off x="504002" y="1301993"/>
            <a:ext cx="130302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A5C0EA-E060-48BD-37C2-17D3B9F62916}"/>
              </a:ext>
            </a:extLst>
          </p:cNvPr>
          <p:cNvSpPr txBox="1"/>
          <p:nvPr/>
        </p:nvSpPr>
        <p:spPr>
          <a:xfrm>
            <a:off x="388492" y="1435785"/>
            <a:ext cx="659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Workers to Sewing Machines for maximizing skill score taken to finish a product in the given specific line.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D5022-12F6-2821-5401-0A0F00BF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22" y="2801121"/>
            <a:ext cx="2153557" cy="2153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3EBAC-8440-DCF1-B8C9-104D5808CAA7}"/>
              </a:ext>
            </a:extLst>
          </p:cNvPr>
          <p:cNvSpPr txBox="1"/>
          <p:nvPr/>
        </p:nvSpPr>
        <p:spPr>
          <a:xfrm>
            <a:off x="8454480" y="4554568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9"/>
          <p:cNvGrpSpPr/>
          <p:nvPr/>
        </p:nvGrpSpPr>
        <p:grpSpPr>
          <a:xfrm rot="-5400000">
            <a:off x="5475113" y="-317353"/>
            <a:ext cx="3685361" cy="3899154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7" name="Google Shape;287;p39"/>
          <p:cNvCxnSpPr>
            <a:cxnSpLocks/>
          </p:cNvCxnSpPr>
          <p:nvPr/>
        </p:nvCxnSpPr>
        <p:spPr>
          <a:xfrm>
            <a:off x="569316" y="1109080"/>
            <a:ext cx="131754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03AD65-F74E-622F-58FC-644F45875E55}"/>
              </a:ext>
            </a:extLst>
          </p:cNvPr>
          <p:cNvSpPr txBox="1"/>
          <p:nvPr/>
        </p:nvSpPr>
        <p:spPr>
          <a:xfrm>
            <a:off x="449589" y="452626"/>
            <a:ext cx="5263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1F676CC7-1C43-1705-03D7-864EBE82EA0E}"/>
              </a:ext>
            </a:extLst>
          </p:cNvPr>
          <p:cNvSpPr txBox="1">
            <a:spLocks/>
          </p:cNvSpPr>
          <p:nvPr/>
        </p:nvSpPr>
        <p:spPr>
          <a:xfrm>
            <a:off x="-231499" y="740228"/>
            <a:ext cx="8655499" cy="416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 i="0" u="none" strike="noStrike" cap="non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>
              <a:lnSpc>
                <a:spcPct val="150000"/>
              </a:lnSpc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skill scores for each worker (0-2 scale).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Noted worker availability.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Mapped tasks to required skill levels.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variation across workers.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74754-DDA9-540E-547B-048AD735727E}"/>
              </a:ext>
            </a:extLst>
          </p:cNvPr>
          <p:cNvSpPr txBox="1"/>
          <p:nvPr/>
        </p:nvSpPr>
        <p:spPr>
          <a:xfrm>
            <a:off x="8424000" y="4602480"/>
            <a:ext cx="4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C806C-8C68-3B93-F0DB-CC67EF88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9130">
            <a:off x="7552406" y="177604"/>
            <a:ext cx="1434372" cy="1639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greements in Institutional Economics by Slidesgo">
  <a:themeElements>
    <a:clrScheme name="Simple Light">
      <a:dk1>
        <a:srgbClr val="FFFFFF"/>
      </a:dk1>
      <a:lt1>
        <a:srgbClr val="103235"/>
      </a:lt1>
      <a:dk2>
        <a:srgbClr val="EB5D06"/>
      </a:dk2>
      <a:lt2>
        <a:srgbClr val="54976E"/>
      </a:lt2>
      <a:accent1>
        <a:srgbClr val="396D4D"/>
      </a:accent1>
      <a:accent2>
        <a:srgbClr val="143E4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1121</Words>
  <Application>Microsoft Office PowerPoint</Application>
  <PresentationFormat>On-screen Show (16:9)</PresentationFormat>
  <Paragraphs>507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Mulish</vt:lpstr>
      <vt:lpstr>Anaheim</vt:lpstr>
      <vt:lpstr>Times New Roman</vt:lpstr>
      <vt:lpstr>Nunito Light</vt:lpstr>
      <vt:lpstr>Heebo</vt:lpstr>
      <vt:lpstr>Darker Grotesque Light</vt:lpstr>
      <vt:lpstr>Dosis</vt:lpstr>
      <vt:lpstr>Calibri</vt:lpstr>
      <vt:lpstr>Cambria Math</vt:lpstr>
      <vt:lpstr>Heebo SemiBold</vt:lpstr>
      <vt:lpstr>Agreements in Institutional Economics by Slidesgo</vt:lpstr>
      <vt:lpstr>WORKERS ASSIGNMENT  FOR SELECTED  ASSEMBLY LINE</vt:lpstr>
      <vt:lpstr>group members</vt:lpstr>
      <vt:lpstr>Content</vt:lpstr>
      <vt:lpstr> Company OVERVIEW</vt:lpstr>
      <vt:lpstr>PowerPoint Presentation</vt:lpstr>
      <vt:lpstr>DEPARTMENTS</vt:lpstr>
      <vt:lpstr>Problems Identified</vt:lpstr>
      <vt:lpstr>WHY WE SELECTED WORKERS ASSIGNING </vt:lpstr>
      <vt:lpstr>PowerPoint Presentation</vt:lpstr>
      <vt:lpstr>Data set</vt:lpstr>
      <vt:lpstr>What is  Assignment Problem?</vt:lpstr>
      <vt:lpstr>ASSIGNMENT PROBLEM – FLOW DIAGRAM</vt:lpstr>
      <vt:lpstr>ASSUMPTIONS</vt:lpstr>
      <vt:lpstr>THE MATHEMATICAL MODEL </vt:lpstr>
      <vt:lpstr>PowerPoint Presentation</vt:lpstr>
      <vt:lpstr>PowerPoint Presentation</vt:lpstr>
      <vt:lpstr>Secondary dataset</vt:lpstr>
      <vt:lpstr>Visual Representation in Excel </vt:lpstr>
      <vt:lpstr>Visual Representation in python</vt:lpstr>
      <vt:lpstr>Python Code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</vt:lpstr>
      <vt:lpstr>Case 01 – no. workers ≥ no. of tasks </vt:lpstr>
      <vt:lpstr>PowerPoint Presentation</vt:lpstr>
      <vt:lpstr>Case 02 – no. workers &lt; no. of tasks </vt:lpstr>
      <vt:lpstr>comparison</vt:lpstr>
      <vt:lpstr>PowerPoint Presentation</vt:lpstr>
      <vt:lpstr>GRAPHICAL REPRESENTATION</vt:lpstr>
      <vt:lpstr>PowerPoint Presentation</vt:lpstr>
      <vt:lpstr>PowerPoint Presentation</vt:lpstr>
      <vt:lpstr>Conclusion</vt:lpstr>
      <vt:lpstr>Timeline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WORKERS ASSIGNMENT  FOR SELECTED  ASSEMBLY LINE</dc:title>
  <dc:creator>DELL</dc:creator>
  <cp:lastModifiedBy>Dineth Warnakulasuriya</cp:lastModifiedBy>
  <cp:revision>51</cp:revision>
  <dcterms:modified xsi:type="dcterms:W3CDTF">2025-01-05T17:28:05Z</dcterms:modified>
</cp:coreProperties>
</file>